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31"/>
  </p:notesMasterIdLst>
  <p:handoutMasterIdLst>
    <p:handoutMasterId r:id="rId32"/>
  </p:handoutMasterIdLst>
  <p:sldIdLst>
    <p:sldId id="291" r:id="rId3"/>
    <p:sldId id="296" r:id="rId4"/>
    <p:sldId id="343" r:id="rId5"/>
    <p:sldId id="288" r:id="rId6"/>
    <p:sldId id="297" r:id="rId7"/>
    <p:sldId id="350" r:id="rId8"/>
    <p:sldId id="344" r:id="rId9"/>
    <p:sldId id="349" r:id="rId10"/>
    <p:sldId id="345" r:id="rId11"/>
    <p:sldId id="351" r:id="rId12"/>
    <p:sldId id="346" r:id="rId13"/>
    <p:sldId id="347" r:id="rId14"/>
    <p:sldId id="348" r:id="rId15"/>
    <p:sldId id="352" r:id="rId16"/>
    <p:sldId id="367" r:id="rId17"/>
    <p:sldId id="366" r:id="rId18"/>
    <p:sldId id="356" r:id="rId19"/>
    <p:sldId id="360" r:id="rId20"/>
    <p:sldId id="359" r:id="rId21"/>
    <p:sldId id="365" r:id="rId22"/>
    <p:sldId id="353" r:id="rId23"/>
    <p:sldId id="357" r:id="rId24"/>
    <p:sldId id="361" r:id="rId25"/>
    <p:sldId id="362" r:id="rId26"/>
    <p:sldId id="363" r:id="rId27"/>
    <p:sldId id="364" r:id="rId28"/>
    <p:sldId id="368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930" autoAdjust="0"/>
  </p:normalViewPr>
  <p:slideViewPr>
    <p:cSldViewPr snapToGrid="0">
      <p:cViewPr varScale="1">
        <p:scale>
          <a:sx n="82" d="100"/>
          <a:sy n="82" d="100"/>
        </p:scale>
        <p:origin x="17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43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F1AAB-9C1B-4E4F-BB6F-7BCCB9E4C0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AF170-2816-4739-ADAA-D38E63E88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E99E-CF11-4B03-9770-68F5F5D51A52}" type="datetimeFigureOut">
              <a:rPr lang="en-GB" smtClean="0"/>
              <a:t>05/10/2018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204DB-3345-4233-876F-305825C7D3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18F72-597C-450B-B843-706931BC9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8C884-3CC3-4E50-80FA-36E4BEE46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95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E91AB-7B1C-4919-9757-8596C1A8E949}" type="datetimeFigureOut">
              <a:rPr lang="en-GB" smtClean="0"/>
              <a:t>05/10/2018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A3B6-900C-4C7B-B8C6-6E6502235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0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classic </a:t>
            </a:r>
            <a:r>
              <a:rPr lang="nl-BE" dirty="0" err="1"/>
              <a:t>example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16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TPR is </a:t>
            </a:r>
            <a:r>
              <a:rPr lang="nl-BE" dirty="0" err="1"/>
              <a:t>recall</a:t>
            </a:r>
            <a:r>
              <a:rPr lang="nl-BE" dirty="0"/>
              <a:t> in 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006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Again</a:t>
            </a:r>
            <a:r>
              <a:rPr lang="nl-BE" dirty="0"/>
              <a:t>, hyperparameter </a:t>
            </a:r>
            <a:r>
              <a:rPr lang="nl-BE" dirty="0" err="1"/>
              <a:t>optimization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lambda</a:t>
            </a:r>
            <a:endParaRPr lang="nl-BE" dirty="0"/>
          </a:p>
          <a:p>
            <a:endParaRPr lang="nl-BE" dirty="0"/>
          </a:p>
          <a:p>
            <a:r>
              <a:rPr lang="nl-BE" dirty="0"/>
              <a:t>cross-</a:t>
            </a:r>
            <a:r>
              <a:rPr lang="nl-BE" dirty="0" err="1"/>
              <a:t>validation</a:t>
            </a:r>
            <a:r>
              <a:rPr lang="nl-BE" dirty="0"/>
              <a:t> </a:t>
            </a:r>
            <a:r>
              <a:rPr lang="nl-BE" dirty="0" err="1"/>
              <a:t>etc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06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 is most important type of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279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2D (2 input variables). In </a:t>
            </a:r>
            <a:r>
              <a:rPr lang="nl-BE" dirty="0" err="1"/>
              <a:t>reality</a:t>
            </a:r>
            <a:r>
              <a:rPr lang="nl-BE" dirty="0"/>
              <a:t>, </a:t>
            </a:r>
            <a:r>
              <a:rPr lang="nl-BE" dirty="0" err="1"/>
              <a:t>there</a:t>
            </a:r>
            <a:r>
              <a:rPr lang="nl-BE" dirty="0"/>
              <a:t> are 4 input variables, but I </a:t>
            </a:r>
            <a:r>
              <a:rPr lang="nl-BE" dirty="0" err="1"/>
              <a:t>cannot</a:t>
            </a:r>
            <a:r>
              <a:rPr lang="nl-BE" dirty="0"/>
              <a:t> make a 4D plot</a:t>
            </a:r>
          </a:p>
          <a:p>
            <a:endParaRPr lang="nl-BE" dirty="0"/>
          </a:p>
          <a:p>
            <a:r>
              <a:rPr lang="nl-BE" dirty="0" err="1"/>
              <a:t>boundary</a:t>
            </a:r>
            <a:r>
              <a:rPr lang="nl-BE" dirty="0"/>
              <a:t> is </a:t>
            </a:r>
            <a:r>
              <a:rPr lang="nl-BE" dirty="0" err="1"/>
              <a:t>linear</a:t>
            </a:r>
            <a:r>
              <a:rPr lang="nl-BE" dirty="0"/>
              <a:t> in features. We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draw non-straight </a:t>
            </a:r>
            <a:r>
              <a:rPr lang="nl-BE" dirty="0" err="1"/>
              <a:t>lines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plot,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would</a:t>
            </a:r>
            <a:r>
              <a:rPr lang="nl-BE" dirty="0"/>
              <a:t> do manual feature engineering</a:t>
            </a:r>
          </a:p>
          <a:p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,  NON-LINEAR BOUNDARY  </a:t>
            </a:r>
            <a:r>
              <a:rPr lang="nl-BE" dirty="0" err="1"/>
              <a:t>requires</a:t>
            </a:r>
            <a:r>
              <a:rPr lang="nl-BE" dirty="0"/>
              <a:t> MANUAL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28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regresion</a:t>
            </a:r>
            <a:r>
              <a:rPr lang="nl-BE" dirty="0"/>
              <a:t>...</a:t>
            </a:r>
          </a:p>
          <a:p>
            <a:endParaRPr lang="nl-BE" dirty="0"/>
          </a:p>
          <a:p>
            <a:r>
              <a:rPr lang="nl-BE" dirty="0"/>
              <a:t>...but </a:t>
            </a:r>
            <a:r>
              <a:rPr lang="nl-BE" dirty="0" err="1"/>
              <a:t>our</a:t>
            </a:r>
            <a:r>
              <a:rPr lang="nl-BE" dirty="0"/>
              <a:t> output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binary</a:t>
            </a:r>
            <a:r>
              <a:rPr lang="nl-BE" dirty="0"/>
              <a:t>. </a:t>
            </a:r>
            <a:r>
              <a:rPr lang="nl-BE" dirty="0" err="1"/>
              <a:t>Not</a:t>
            </a:r>
            <a:r>
              <a:rPr lang="nl-BE" dirty="0"/>
              <a:t> a </a:t>
            </a:r>
            <a:r>
              <a:rPr lang="nl-BE" dirty="0" err="1"/>
              <a:t>continuous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, but 0 or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748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reflect</a:t>
            </a:r>
            <a:r>
              <a:rPr lang="nl-BE" dirty="0"/>
              <a:t> on </a:t>
            </a:r>
            <a:r>
              <a:rPr lang="nl-BE" dirty="0" err="1"/>
              <a:t>meaning</a:t>
            </a:r>
            <a:r>
              <a:rPr lang="nl-BE" dirty="0"/>
              <a:t> of “</a:t>
            </a:r>
            <a:r>
              <a:rPr lang="nl-BE" dirty="0" err="1"/>
              <a:t>probability</a:t>
            </a:r>
            <a:r>
              <a:rPr lang="nl-BE" dirty="0"/>
              <a:t>”. Is </a:t>
            </a:r>
            <a:r>
              <a:rPr lang="nl-BE" dirty="0" err="1"/>
              <a:t>this</a:t>
            </a:r>
            <a:r>
              <a:rPr lang="nl-BE" dirty="0"/>
              <a:t> a </a:t>
            </a:r>
            <a:r>
              <a:rPr lang="nl-BE" dirty="0" err="1"/>
              <a:t>probability</a:t>
            </a:r>
            <a:r>
              <a:rPr lang="nl-BE" dirty="0"/>
              <a:t> in </a:t>
            </a:r>
            <a:r>
              <a:rPr lang="nl-BE" dirty="0" err="1"/>
              <a:t>strict</a:t>
            </a:r>
            <a:r>
              <a:rPr lang="nl-BE" dirty="0"/>
              <a:t> </a:t>
            </a:r>
            <a:r>
              <a:rPr lang="nl-BE" dirty="0" err="1"/>
              <a:t>mathematical</a:t>
            </a:r>
            <a:r>
              <a:rPr lang="nl-BE" dirty="0"/>
              <a:t> sense?</a:t>
            </a:r>
          </a:p>
          <a:p>
            <a:endParaRPr lang="nl-BE" dirty="0"/>
          </a:p>
          <a:p>
            <a:r>
              <a:rPr lang="nl-BE" dirty="0" err="1"/>
              <a:t>note</a:t>
            </a:r>
            <a:r>
              <a:rPr lang="nl-BE" dirty="0"/>
              <a:t>: Y’ = 0,5 </a:t>
            </a:r>
            <a:r>
              <a:rPr lang="nl-BE" dirty="0" err="1"/>
              <a:t>for</a:t>
            </a:r>
            <a:r>
              <a:rPr lang="nl-BE" dirty="0"/>
              <a:t> Z : 0</a:t>
            </a:r>
          </a:p>
          <a:p>
            <a:r>
              <a:rPr lang="nl-BE" dirty="0"/>
              <a:t>Z </a:t>
            </a:r>
            <a:r>
              <a:rPr lang="nl-BE" dirty="0" err="1"/>
              <a:t>negative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Y &lt; 0,5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vice</a:t>
            </a:r>
            <a:r>
              <a:rPr lang="nl-BE" dirty="0"/>
              <a:t> versa</a:t>
            </a:r>
          </a:p>
          <a:p>
            <a:endParaRPr lang="nl-BE" dirty="0"/>
          </a:p>
          <a:p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notation</a:t>
            </a:r>
            <a:r>
              <a:rPr lang="nl-BE" dirty="0"/>
              <a:t>: Y’=P(Y’=1)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probability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output is 1. The </a:t>
            </a:r>
            <a:r>
              <a:rPr lang="nl-BE" dirty="0" err="1"/>
              <a:t>notation</a:t>
            </a:r>
            <a:r>
              <a:rPr lang="nl-BE" dirty="0"/>
              <a:t> is tricky, </a:t>
            </a:r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maybe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probability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output is 1 is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as P(Y=1), but </a:t>
            </a:r>
            <a:r>
              <a:rPr lang="nl-BE" dirty="0" err="1"/>
              <a:t>then</a:t>
            </a:r>
            <a:r>
              <a:rPr lang="nl-BE" dirty="0"/>
              <a:t> we have </a:t>
            </a:r>
            <a:r>
              <a:rPr lang="nl-BE" dirty="0" err="1"/>
              <a:t>problems</a:t>
            </a:r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notation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derivation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likelihood</a:t>
            </a:r>
            <a:r>
              <a:rPr lang="nl-BE" dirty="0"/>
              <a:t>. Be </a:t>
            </a:r>
            <a:r>
              <a:rPr lang="nl-BE" dirty="0" err="1"/>
              <a:t>careful</a:t>
            </a:r>
            <a:r>
              <a:rPr lang="nl-BE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654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  <a:p>
            <a:r>
              <a:rPr lang="nl-BE" dirty="0"/>
              <a:t>“OR” = </a:t>
            </a:r>
            <a:r>
              <a:rPr lang="nl-BE" dirty="0" err="1"/>
              <a:t>summing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endParaRPr lang="nl-BE" dirty="0"/>
          </a:p>
          <a:p>
            <a:endParaRPr lang="nl-BE" dirty="0"/>
          </a:p>
          <a:p>
            <a:r>
              <a:rPr lang="nl-BE" dirty="0">
                <a:sym typeface="Wingdings" panose="05000000000000000000" pitchFamily="2" charset="2"/>
              </a:rPr>
              <a:t>no matter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maths</a:t>
            </a:r>
            <a:r>
              <a:rPr lang="nl-BE" dirty="0">
                <a:sym typeface="Wingdings" panose="05000000000000000000" pitchFamily="2" charset="2"/>
              </a:rPr>
              <a:t>, in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end </a:t>
            </a:r>
            <a:r>
              <a:rPr lang="nl-BE" dirty="0" err="1">
                <a:sym typeface="Wingdings" panose="05000000000000000000" pitchFamily="2" charset="2"/>
              </a:rPr>
              <a:t>example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will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very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intuitive</a:t>
            </a:r>
            <a:r>
              <a:rPr lang="nl-BE" dirty="0">
                <a:sym typeface="Wingdings" panose="05000000000000000000" pitchFamily="2" charset="2"/>
              </a:rPr>
              <a:t> as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what</a:t>
            </a:r>
            <a:r>
              <a:rPr lang="nl-BE" dirty="0">
                <a:sym typeface="Wingdings" panose="05000000000000000000" pitchFamily="2" charset="2"/>
              </a:rPr>
              <a:t> we are </a:t>
            </a:r>
            <a:r>
              <a:rPr lang="nl-BE" dirty="0" err="1">
                <a:sym typeface="Wingdings" panose="05000000000000000000" pitchFamily="2" charset="2"/>
              </a:rPr>
              <a:t>optimizing</a:t>
            </a:r>
            <a:r>
              <a:rPr lang="nl-BE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567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classic </a:t>
            </a:r>
            <a:r>
              <a:rPr lang="nl-BE" dirty="0" err="1"/>
              <a:t>example</a:t>
            </a:r>
            <a:endParaRPr lang="nl-BE" dirty="0"/>
          </a:p>
          <a:p>
            <a:endParaRPr lang="nl-BE" dirty="0"/>
          </a:p>
          <a:p>
            <a:r>
              <a:rPr lang="nl-BE" dirty="0"/>
              <a:t>“OR” = </a:t>
            </a:r>
            <a:r>
              <a:rPr lang="nl-BE" dirty="0" err="1"/>
              <a:t>summing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note</a:t>
            </a:r>
            <a:r>
              <a:rPr lang="nl-BE" dirty="0"/>
              <a:t>: </a:t>
            </a:r>
            <a:r>
              <a:rPr lang="nl-BE" dirty="0" err="1"/>
              <a:t>if</a:t>
            </a:r>
            <a:r>
              <a:rPr lang="nl-BE" dirty="0"/>
              <a:t> correct = ‘no’, </a:t>
            </a:r>
            <a:r>
              <a:rPr lang="nl-BE" dirty="0" err="1"/>
              <a:t>likelihood</a:t>
            </a:r>
            <a:r>
              <a:rPr lang="nl-BE" dirty="0"/>
              <a:t> is low.</a:t>
            </a:r>
          </a:p>
          <a:p>
            <a:endParaRPr lang="nl-BE" dirty="0"/>
          </a:p>
          <a:p>
            <a:r>
              <a:rPr lang="nl-BE" dirty="0"/>
              <a:t>independent </a:t>
            </a:r>
            <a:r>
              <a:rPr lang="nl-BE" dirty="0" err="1"/>
              <a:t>probabilities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multiply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logarithm</a:t>
            </a:r>
            <a:r>
              <a:rPr lang="nl-BE" dirty="0">
                <a:sym typeface="Wingdings" panose="05000000000000000000" pitchFamily="2" charset="2"/>
              </a:rPr>
              <a:t> is </a:t>
            </a:r>
            <a:r>
              <a:rPr lang="nl-BE" dirty="0" err="1">
                <a:sym typeface="Wingdings" panose="05000000000000000000" pitchFamily="2" charset="2"/>
              </a:rPr>
              <a:t>monotonically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rising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function</a:t>
            </a:r>
            <a:r>
              <a:rPr lang="nl-BE" dirty="0">
                <a:sym typeface="Wingdings" panose="05000000000000000000" pitchFamily="2" charset="2"/>
              </a:rPr>
              <a:t>, </a:t>
            </a:r>
            <a:r>
              <a:rPr lang="nl-BE" dirty="0" err="1">
                <a:sym typeface="Wingdings" panose="05000000000000000000" pitchFamily="2" charset="2"/>
              </a:rPr>
              <a:t>so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maximizing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likelihood</a:t>
            </a:r>
            <a:r>
              <a:rPr lang="nl-BE" dirty="0">
                <a:sym typeface="Wingdings" panose="05000000000000000000" pitchFamily="2" charset="2"/>
              </a:rPr>
              <a:t> is </a:t>
            </a:r>
            <a:r>
              <a:rPr lang="nl-BE" dirty="0" err="1">
                <a:sym typeface="Wingdings" panose="05000000000000000000" pitchFamily="2" charset="2"/>
              </a:rPr>
              <a:t>maximizing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loglikelihood</a:t>
            </a:r>
            <a:r>
              <a:rPr lang="nl-BE" dirty="0">
                <a:sym typeface="Wingdings" panose="05000000000000000000" pitchFamily="2" charset="2"/>
              </a:rPr>
              <a:t>!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 err="1">
                <a:sym typeface="Wingdings" panose="05000000000000000000" pitchFamily="2" charset="2"/>
              </a:rPr>
              <a:t>note</a:t>
            </a:r>
            <a:r>
              <a:rPr lang="nl-BE" dirty="0">
                <a:sym typeface="Wingdings" panose="05000000000000000000" pitchFamily="2" charset="2"/>
              </a:rPr>
              <a:t>: product of </a:t>
            </a:r>
            <a:r>
              <a:rPr lang="nl-BE" dirty="0" err="1">
                <a:sym typeface="Wingdings" panose="05000000000000000000" pitchFamily="2" charset="2"/>
              </a:rPr>
              <a:t>many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probabilities</a:t>
            </a:r>
            <a:r>
              <a:rPr lang="nl-BE" dirty="0">
                <a:sym typeface="Wingdings" panose="05000000000000000000" pitchFamily="2" charset="2"/>
              </a:rPr>
              <a:t> is </a:t>
            </a:r>
            <a:r>
              <a:rPr lang="nl-BE" dirty="0" err="1">
                <a:sym typeface="Wingdings" panose="05000000000000000000" pitchFamily="2" charset="2"/>
              </a:rPr>
              <a:t>very</a:t>
            </a:r>
            <a:r>
              <a:rPr lang="nl-BE" dirty="0">
                <a:sym typeface="Wingdings" panose="05000000000000000000" pitchFamily="2" charset="2"/>
              </a:rPr>
              <a:t> small. L </a:t>
            </a:r>
            <a:r>
              <a:rPr lang="nl-BE" dirty="0" err="1">
                <a:sym typeface="Wingdings" panose="05000000000000000000" pitchFamily="2" charset="2"/>
              </a:rPr>
              <a:t>will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be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negative</a:t>
            </a:r>
            <a:r>
              <a:rPr lang="nl-BE" dirty="0">
                <a:sym typeface="Wingdings" panose="05000000000000000000" pitchFamily="2" charset="2"/>
              </a:rPr>
              <a:t> (log(x) &lt; 0 </a:t>
            </a:r>
            <a:r>
              <a:rPr lang="nl-BE" dirty="0" err="1">
                <a:sym typeface="Wingdings" panose="05000000000000000000" pitchFamily="2" charset="2"/>
              </a:rPr>
              <a:t>if</a:t>
            </a:r>
            <a:r>
              <a:rPr lang="nl-BE" dirty="0">
                <a:sym typeface="Wingdings" panose="05000000000000000000" pitchFamily="2" charset="2"/>
              </a:rPr>
              <a:t> x&lt;1), </a:t>
            </a:r>
            <a:r>
              <a:rPr lang="nl-BE" dirty="0" err="1">
                <a:sym typeface="Wingdings" panose="05000000000000000000" pitchFamily="2" charset="2"/>
              </a:rPr>
              <a:t>maximize</a:t>
            </a:r>
            <a:r>
              <a:rPr lang="nl-BE" dirty="0">
                <a:sym typeface="Wingdings" panose="05000000000000000000" pitchFamily="2" charset="2"/>
              </a:rPr>
              <a:t> L means “</a:t>
            </a:r>
            <a:r>
              <a:rPr lang="nl-BE" dirty="0" err="1">
                <a:sym typeface="Wingdings" panose="05000000000000000000" pitchFamily="2" charset="2"/>
              </a:rPr>
              <a:t>least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negative</a:t>
            </a:r>
            <a:r>
              <a:rPr lang="nl-BE" dirty="0">
                <a:sym typeface="Wingdings" panose="05000000000000000000" pitchFamily="2" charset="2"/>
              </a:rPr>
              <a:t>”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25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indices </a:t>
            </a:r>
            <a:r>
              <a:rPr lang="nl-BE" dirty="0" err="1"/>
              <a:t>now</a:t>
            </a:r>
            <a:r>
              <a:rPr lang="nl-BE" dirty="0"/>
              <a:t> point </a:t>
            </a:r>
            <a:r>
              <a:rPr lang="nl-BE" dirty="0" err="1"/>
              <a:t>to</a:t>
            </a:r>
            <a:r>
              <a:rPr lang="nl-BE" dirty="0"/>
              <a:t> different CLASSES (</a:t>
            </a:r>
            <a:r>
              <a:rPr lang="nl-BE" dirty="0" err="1"/>
              <a:t>not</a:t>
            </a:r>
            <a:r>
              <a:rPr lang="nl-BE" dirty="0"/>
              <a:t> samples!)</a:t>
            </a:r>
          </a:p>
          <a:p>
            <a:endParaRPr lang="nl-BE" dirty="0"/>
          </a:p>
          <a:p>
            <a:r>
              <a:rPr lang="nl-BE" dirty="0" err="1"/>
              <a:t>one</a:t>
            </a:r>
            <a:r>
              <a:rPr lang="nl-BE" dirty="0"/>
              <a:t>-versus-</a:t>
            </a:r>
            <a:r>
              <a:rPr lang="nl-BE" dirty="0" err="1"/>
              <a:t>all</a:t>
            </a:r>
            <a:r>
              <a:rPr lang="nl-BE" dirty="0"/>
              <a:t>: </a:t>
            </a:r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in </a:t>
            </a:r>
            <a:r>
              <a:rPr lang="nl-BE" dirty="0" err="1"/>
              <a:t>example</a:t>
            </a:r>
            <a:r>
              <a:rPr lang="nl-BE" dirty="0"/>
              <a:t>,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are below 0,5, but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chosen</a:t>
            </a:r>
            <a:r>
              <a:rPr lang="nl-BE" dirty="0"/>
              <a:t> (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can’t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“NONE OF THESE”)</a:t>
            </a:r>
          </a:p>
          <a:p>
            <a:endParaRPr lang="nl-BE" dirty="0"/>
          </a:p>
          <a:p>
            <a:r>
              <a:rPr lang="nl-BE" b="1" dirty="0" err="1"/>
              <a:t>softmax</a:t>
            </a:r>
            <a:r>
              <a:rPr lang="nl-BE" b="1" dirty="0"/>
              <a:t> </a:t>
            </a:r>
            <a:r>
              <a:rPr lang="nl-BE" b="1" dirty="0" err="1"/>
              <a:t>regression</a:t>
            </a:r>
            <a:r>
              <a:rPr lang="nl-BE" b="1" dirty="0"/>
              <a:t>:</a:t>
            </a:r>
          </a:p>
          <a:p>
            <a:r>
              <a:rPr lang="nl-BE" dirty="0"/>
              <a:t>OUT OF CURRENT SCOPE</a:t>
            </a:r>
          </a:p>
          <a:p>
            <a:endParaRPr lang="nl-BE" dirty="0"/>
          </a:p>
          <a:p>
            <a:r>
              <a:rPr lang="nl-BE" dirty="0" err="1"/>
              <a:t>softmax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difficult</a:t>
            </a:r>
            <a:r>
              <a:rPr lang="nl-BE" dirty="0"/>
              <a:t>, but we </a:t>
            </a:r>
            <a:r>
              <a:rPr lang="nl-BE" dirty="0" err="1"/>
              <a:t>come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later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. </a:t>
            </a:r>
            <a:r>
              <a:rPr lang="nl-BE" dirty="0" err="1"/>
              <a:t>There</a:t>
            </a:r>
            <a:r>
              <a:rPr lang="nl-BE" dirty="0"/>
              <a:t>, we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softmax</a:t>
            </a:r>
            <a:r>
              <a:rPr lang="nl-BE" dirty="0"/>
              <a:t> </a:t>
            </a:r>
            <a:r>
              <a:rPr lang="nl-BE" dirty="0" err="1"/>
              <a:t>activation</a:t>
            </a:r>
            <a:r>
              <a:rPr lang="nl-BE" dirty="0"/>
              <a:t> as </a:t>
            </a:r>
            <a:r>
              <a:rPr lang="nl-BE" dirty="0" err="1"/>
              <a:t>the</a:t>
            </a:r>
            <a:r>
              <a:rPr lang="nl-BE" dirty="0"/>
              <a:t> last step. </a:t>
            </a:r>
            <a:r>
              <a:rPr lang="nl-BE" dirty="0" err="1"/>
              <a:t>However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algorithm</a:t>
            </a:r>
            <a:r>
              <a:rPr lang="nl-BE" dirty="0"/>
              <a:t> </a:t>
            </a:r>
            <a:r>
              <a:rPr lang="nl-BE" dirty="0" err="1"/>
              <a:t>itself</a:t>
            </a:r>
            <a:r>
              <a:rPr lang="nl-BE" dirty="0"/>
              <a:t> is </a:t>
            </a:r>
            <a:r>
              <a:rPr lang="nl-BE" dirty="0" err="1"/>
              <a:t>completely</a:t>
            </a:r>
            <a:r>
              <a:rPr lang="nl-BE" dirty="0"/>
              <a:t> different </a:t>
            </a:r>
            <a:r>
              <a:rPr lang="nl-BE" dirty="0" err="1"/>
              <a:t>except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last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865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precision</a:t>
            </a:r>
            <a:r>
              <a:rPr lang="nl-BE" dirty="0"/>
              <a:t>: </a:t>
            </a:r>
            <a:r>
              <a:rPr lang="nl-BE" dirty="0" err="1"/>
              <a:t>positive</a:t>
            </a:r>
            <a:r>
              <a:rPr lang="nl-BE" dirty="0"/>
              <a:t> </a:t>
            </a:r>
            <a:r>
              <a:rPr lang="nl-BE" dirty="0" err="1"/>
              <a:t>predictions</a:t>
            </a:r>
            <a:r>
              <a:rPr lang="nl-BE" dirty="0"/>
              <a:t> are </a:t>
            </a:r>
            <a:r>
              <a:rPr lang="nl-BE" dirty="0" err="1"/>
              <a:t>actually</a:t>
            </a:r>
            <a:r>
              <a:rPr lang="nl-BE" dirty="0"/>
              <a:t> </a:t>
            </a:r>
            <a:r>
              <a:rPr lang="nl-BE" dirty="0" err="1"/>
              <a:t>positive</a:t>
            </a:r>
            <a:r>
              <a:rPr lang="nl-BE" dirty="0"/>
              <a:t> (import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review sentiment </a:t>
            </a:r>
            <a:r>
              <a:rPr lang="nl-BE" dirty="0" err="1"/>
              <a:t>classifier</a:t>
            </a:r>
            <a:r>
              <a:rPr lang="nl-BE" dirty="0"/>
              <a:t>, </a:t>
            </a:r>
            <a:r>
              <a:rPr lang="nl-BE" dirty="0" err="1"/>
              <a:t>if</a:t>
            </a:r>
            <a:r>
              <a:rPr lang="nl-BE" dirty="0"/>
              <a:t> website wants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hide</a:t>
            </a:r>
            <a:r>
              <a:rPr lang="nl-BE" dirty="0"/>
              <a:t> </a:t>
            </a:r>
            <a:r>
              <a:rPr lang="nl-BE" dirty="0" err="1"/>
              <a:t>negative</a:t>
            </a:r>
            <a:r>
              <a:rPr lang="nl-BE" dirty="0"/>
              <a:t> reviews)</a:t>
            </a:r>
          </a:p>
          <a:p>
            <a:endParaRPr lang="nl-BE" dirty="0"/>
          </a:p>
          <a:p>
            <a:r>
              <a:rPr lang="nl-BE" dirty="0" err="1"/>
              <a:t>recall</a:t>
            </a:r>
            <a:r>
              <a:rPr lang="nl-BE" dirty="0"/>
              <a:t>: important </a:t>
            </a:r>
            <a:r>
              <a:rPr lang="nl-BE" dirty="0" err="1"/>
              <a:t>if</a:t>
            </a:r>
            <a:r>
              <a:rPr lang="nl-BE" dirty="0"/>
              <a:t> website </a:t>
            </a:r>
            <a:r>
              <a:rPr lang="nl-BE" dirty="0" err="1"/>
              <a:t>owner</a:t>
            </a:r>
            <a:r>
              <a:rPr lang="nl-BE" dirty="0"/>
              <a:t> wants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respond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negative</a:t>
            </a:r>
            <a:r>
              <a:rPr lang="nl-BE" dirty="0"/>
              <a:t> reviews (“</a:t>
            </a:r>
            <a:r>
              <a:rPr lang="nl-BE" dirty="0" err="1"/>
              <a:t>positive</a:t>
            </a:r>
            <a:r>
              <a:rPr lang="nl-BE" dirty="0"/>
              <a:t>” means “bad review” here), </a:t>
            </a:r>
            <a:r>
              <a:rPr lang="nl-BE" dirty="0" err="1"/>
              <a:t>don’t</a:t>
            </a:r>
            <a:r>
              <a:rPr lang="nl-BE" dirty="0"/>
              <a:t> miss out on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many</a:t>
            </a:r>
            <a:r>
              <a:rPr lang="nl-BE" dirty="0"/>
              <a:t> bad reviews!</a:t>
            </a:r>
          </a:p>
          <a:p>
            <a:endParaRPr lang="nl-BE" dirty="0"/>
          </a:p>
          <a:p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recall</a:t>
            </a:r>
            <a:r>
              <a:rPr lang="nl-BE" dirty="0"/>
              <a:t> are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multiclass</a:t>
            </a:r>
            <a:r>
              <a:rPr lang="nl-BE" dirty="0"/>
              <a:t> as well. </a:t>
            </a:r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92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D8F052-629B-475E-B13A-5DCE54B1D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25CC14B-D7DD-499A-B5A5-B501680FB438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22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7F651-2FAD-4437-8F3E-03976DF0E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8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0012E-A94A-4749-8A20-4EFA840A8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716B3C-905A-4B30-9E28-E0D4D3A1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42503-D153-47A3-BEFF-141BE307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2D1A6-DCC0-45D9-AD9D-B766237C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688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4ECF-995D-48D6-862D-C97881D3D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3999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A013D-B272-42C3-B305-57E280FFB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3999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F53496-6701-46E6-BDDF-AB15B0F7F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3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3F80-61F5-45D6-8E85-7E2D1A5F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39489-8962-4334-88E5-19DEE477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0E587-FC94-49AB-8442-3171E2235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9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2655B-5D21-4D6F-86F9-ED4E7D14D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7AD16E-92E3-432C-93E2-31BCFAF9D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5789B-46BF-4049-AA72-151927325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4000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0B525-9E97-42CD-839A-E3E26B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CFC068-0CC9-45F8-82AA-39A3C87C7C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37E5-53D9-40FC-B955-0057E237E3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92000" y="792000"/>
            <a:ext cx="5400000" cy="52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208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16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5C5ED0-CF19-47CB-BD9D-C12EEAE4BC43}"/>
              </a:ext>
            </a:extLst>
          </p:cNvPr>
          <p:cNvSpPr/>
          <p:nvPr userDrawn="1"/>
        </p:nvSpPr>
        <p:spPr>
          <a:xfrm>
            <a:off x="0" y="792000"/>
            <a:ext cx="504000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864000"/>
            <a:ext cx="3960000" cy="360000"/>
          </a:xfrm>
        </p:spPr>
        <p:txBody>
          <a:bodyPr t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2196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3276000"/>
            <a:ext cx="5040312" cy="271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389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9569" y="1096792"/>
            <a:ext cx="4055583" cy="540000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569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8563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98576" y="1431687"/>
            <a:ext cx="504000" cy="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3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3313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1996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43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2320" y="1431687"/>
            <a:ext cx="504000" cy="49267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CA9BDD9-6B98-44B9-B2CB-9AD76FD1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743" y="792000"/>
            <a:ext cx="4057153" cy="1132362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36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42A2E4-ABBE-481A-AE7C-E3636A96E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CA481-AF33-4C1C-8B34-2254364572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1008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319B1-C833-4FD1-AF3E-353C287FE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2562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953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80C99-3BF6-4E9C-A711-52D3A35FA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008DF-47FE-4323-9B12-1B1FDF8911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335AA7-C091-40EB-94E0-A3A48A20B917}"/>
              </a:ext>
            </a:extLst>
          </p:cNvPr>
          <p:cNvSpPr/>
          <p:nvPr userDrawn="1"/>
        </p:nvSpPr>
        <p:spPr>
          <a:xfrm>
            <a:off x="0" y="3148304"/>
            <a:ext cx="4489923" cy="402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2800" kern="0" noProof="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care.grow.passion</a:t>
            </a:r>
            <a:r>
              <a:rPr lang="en-GB" sz="2800" kern="0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A989-5138-4906-B4A7-96E44CD4D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1" y="2853604"/>
            <a:ext cx="2807218" cy="9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7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F31-DB45-4123-ACB8-DE2DC134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6D9F0-ED43-4B97-B3EC-9A59133F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EC314-0495-44E6-B19E-6C2EB65C2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35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91C60-DFA1-4E03-B654-28FEBB96D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58169-4607-4873-A36A-11BDEA316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58B6C-28EE-4C0B-9C32-64DDFD7BD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776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F68652-3DB6-4EC5-865A-DDA0A592C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019A0800-B927-4934-A141-094B2AFB72F3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8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3D963-29AA-46F7-B9D7-577D8CEC6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1EE421B-DFC1-48E3-9C7E-7B4F8A39C57C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9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59D18C-C909-427C-8D27-176543DDB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561445" cy="69151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3200" y="187837"/>
            <a:ext cx="2736000" cy="360000"/>
          </a:xfrm>
        </p:spPr>
        <p:txBody>
          <a:bodyPr/>
          <a:lstStyle/>
          <a:p>
            <a:fld id="{FA992B0E-4411-4C8A-B8A4-E48ACA1AB347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DF8AB-0641-4DF4-8F21-89B7658B5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B7E9F-A19E-4FF6-A927-820D2E9084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4B1C52-3865-4CA4-9ECD-F761CA62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F2C88-DAD5-4926-B914-9FA6C1E3D2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6CEC8-0CB5-4749-8CC5-B2A18F19A6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14BF68-5C03-4D26-ABD0-C218895212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44680-F6DF-486A-ABF5-3EB66E6169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4DCA33-F1AA-40B6-A4BC-42DB860A7D3E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7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D12211-6DC4-4DA9-852A-4E7152832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54"/>
            <a:ext cx="6561445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766599-7913-41A1-A64F-948C2840D152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67DFA-4AC9-4C3D-A963-F855ECB4B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0C6E1-B435-429C-960D-83CFA3C8F0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6985E1-456E-4E74-B266-2C18FB5CF5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C647A-E783-45FC-8899-60C778ADA5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87E34-6219-4A4A-B877-1678FE00F0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4F56C-5F21-47B5-964F-8B89ED9293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42D372-5F03-4769-B20E-D97B1007680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F305186-CE5A-4D23-A8E2-1FA1F9328301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3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57A90A-6552-4054-8FBE-EE99B1979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62559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5EFA1-93FF-46EC-9F47-7A3554773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1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3F544B-24A7-49BB-9279-ADAC7DED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CFC279-FC66-4D51-994F-1B300376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" b="-194"/>
          <a:stretch/>
        </p:blipFill>
        <p:spPr>
          <a:xfrm>
            <a:off x="-1" y="-32850"/>
            <a:ext cx="6561445" cy="694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2912" y="187838"/>
            <a:ext cx="2736000" cy="360000"/>
          </a:xfrm>
        </p:spPr>
        <p:txBody>
          <a:bodyPr rIns="0"/>
          <a:lstStyle/>
          <a:p>
            <a:fld id="{6EFB6E76-85A8-4716-A1CC-E55A250E10A3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D66F4-3CCD-4475-8F59-749F2074D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BB8E-A6BC-411B-89D8-5B5FF9C4B7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9CB22-CFAA-4537-A184-C883A9C7E8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4236A-BB7C-418B-9DCD-35BAA38F98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88F8C-20E1-4B7F-BA94-AEFDAA6FBF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7BF973-3746-4396-BF59-6E1E857A05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3CED06-1E7F-47B2-9B19-911C91050680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23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01EE34-E546-4870-9035-28545BC47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7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3159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CE02F-436D-4158-82F0-4967FA4A9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792000"/>
            <a:ext cx="5400000" cy="5203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B433D-6077-4EEF-B025-CC994081E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CFF-ACD4-4BCC-A71F-77C7B382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709738"/>
            <a:ext cx="10080625" cy="2880000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2C87-966C-4CA7-AD56-BBA9FF31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4607751"/>
            <a:ext cx="10080625" cy="1440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58475-203C-4DEE-B1DA-C00E75BE0B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1435B9-D0C9-45A9-AF1D-9D73F10A5F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2628000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CC53DF-5347-489E-AB20-7F260328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017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559964-756F-45A1-8E43-14F9E439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16E0F-A162-471F-B34A-68163D8C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063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ylos 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F3B529-E729-4AD1-8DDB-7EBF63A83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33"/>
            <a:ext cx="4932000" cy="957355"/>
          </a:xfrm>
          <a:solidFill>
            <a:schemeClr val="tx1"/>
          </a:solidFill>
        </p:spPr>
        <p:txBody>
          <a:bodyPr tIns="90000" bIns="90000" anchor="b">
            <a:spAutoFit/>
          </a:bodyPr>
          <a:lstStyle>
            <a:lvl1pPr marL="990600" indent="0"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416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orient="horz" pos="7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916A0-FA0D-43C5-A649-DC0DA7080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12192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1295207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2411268"/>
            <a:ext cx="1008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9D1D04-F77A-47C6-9D86-C2FF54DE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A4122-CDEB-4C3E-8E8C-E8297B98F3C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799" y="1878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00A9-9473-4798-BEB7-BE9EC34CC0C1}" type="datetime1">
              <a:rPr lang="en-US" smtClean="0"/>
              <a:t>10/5/2018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1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51" r:id="rId4"/>
    <p:sldLayoutId id="2147483661" r:id="rId5"/>
    <p:sldLayoutId id="2147483683" r:id="rId6"/>
    <p:sldLayoutId id="2147483662" r:id="rId7"/>
    <p:sldLayoutId id="2147483685" r:id="rId8"/>
    <p:sldLayoutId id="2147483689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96" r:id="rId16"/>
    <p:sldLayoutId id="2147483660" r:id="rId17"/>
    <p:sldLayoutId id="2147483695" r:id="rId18"/>
    <p:sldLayoutId id="2147483678" r:id="rId19"/>
    <p:sldLayoutId id="2147483692" r:id="rId20"/>
    <p:sldLayoutId id="2147483693" r:id="rId21"/>
    <p:sldLayoutId id="2147483658" r:id="rId22"/>
    <p:sldLayoutId id="2147483659" r:id="rId2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15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3453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200" y="187838"/>
            <a:ext cx="27360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AB030-56D1-41E0-8603-BB917C6D5048}" type="datetime1">
              <a:rPr lang="en-US" smtClean="0"/>
              <a:t>10/5/2018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9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81" r:id="rId3"/>
    <p:sldLayoutId id="2147483682" r:id="rId4"/>
    <p:sldLayoutId id="2147483687" r:id="rId5"/>
    <p:sldLayoutId id="2147483690" r:id="rId6"/>
    <p:sldLayoutId id="2147483691" r:id="rId7"/>
    <p:sldLayoutId id="2147483694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>
          <p15:clr>
            <a:srgbClr val="F26B43"/>
          </p15:clr>
        </p15:guide>
        <p15:guide id="2" pos="665">
          <p15:clr>
            <a:srgbClr val="F26B43"/>
          </p15:clr>
        </p15:guide>
        <p15:guide id="3" pos="3840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3453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64DB53-8BD7-410D-83DE-06C476283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Hands-on introductory course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CB620-2759-46C1-92ED-8AAE95C48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9231"/>
            <a:ext cx="4608000" cy="963132"/>
          </a:xfrm>
        </p:spPr>
        <p:txBody>
          <a:bodyPr/>
          <a:lstStyle/>
          <a:p>
            <a:r>
              <a:rPr lang="en-GB" dirty="0"/>
              <a:t>AI AND MACHINE LEARNING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0A1F55-8A74-43F0-A4D9-C3FAEE50C7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B381C-944E-46A3-B1D8-5EF6A8F1CC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5CC14B-D7DD-499A-B5A5-B501680FB438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238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FFC56-D68F-4DBC-BCD7-470D7C37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r>
              <a:rPr lang="nl-BE" dirty="0"/>
              <a:t>: </a:t>
            </a:r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6F5A-0CE0-41AD-821B-E65A39A7FE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2734C3-869B-4700-9199-C3DCFB194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4512739" cy="3600000"/>
          </a:xfrm>
        </p:spPr>
        <p:txBody>
          <a:bodyPr/>
          <a:lstStyle/>
          <a:p>
            <a:endParaRPr lang="nl-BE" dirty="0"/>
          </a:p>
          <a:p>
            <a:r>
              <a:rPr lang="nl-BE" dirty="0"/>
              <a:t>GOAL:</a:t>
            </a:r>
          </a:p>
          <a:p>
            <a:endParaRPr lang="nl-BE" dirty="0"/>
          </a:p>
          <a:p>
            <a:pPr lvl="1"/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labeled</a:t>
            </a:r>
            <a:r>
              <a:rPr lang="nl-BE" dirty="0"/>
              <a:t> training set, </a:t>
            </a:r>
            <a:r>
              <a:rPr lang="nl-BE" dirty="0" err="1"/>
              <a:t>learn</a:t>
            </a:r>
            <a:r>
              <a:rPr lang="nl-BE" dirty="0"/>
              <a:t> a </a:t>
            </a:r>
            <a:r>
              <a:rPr lang="nl-BE" dirty="0" err="1"/>
              <a:t>decision</a:t>
            </a:r>
            <a:r>
              <a:rPr lang="nl-BE" dirty="0"/>
              <a:t> </a:t>
            </a:r>
            <a:r>
              <a:rPr lang="nl-BE" dirty="0" err="1"/>
              <a:t>boundary</a:t>
            </a:r>
            <a:endParaRPr lang="nl-BE" dirty="0"/>
          </a:p>
          <a:p>
            <a:endParaRPr lang="nl-BE" dirty="0"/>
          </a:p>
          <a:p>
            <a:pPr lvl="1"/>
            <a:r>
              <a:rPr lang="nl-BE" dirty="0" err="1"/>
              <a:t>Decision</a:t>
            </a:r>
            <a:r>
              <a:rPr lang="nl-BE" dirty="0"/>
              <a:t>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b="1" dirty="0" err="1"/>
              <a:t>linear</a:t>
            </a:r>
            <a:r>
              <a:rPr lang="nl-BE" b="1" dirty="0"/>
              <a:t> in features</a:t>
            </a:r>
          </a:p>
          <a:p>
            <a:endParaRPr lang="nl-BE" dirty="0"/>
          </a:p>
        </p:txBody>
      </p:sp>
      <p:pic>
        <p:nvPicPr>
          <p:cNvPr id="12" name="Picture 11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1CC1913-4915-45F6-BF1F-E9BB29D23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39" y="1332000"/>
            <a:ext cx="5404338" cy="540433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3B638C5-534C-4BD1-BD7F-C690CF63A756}"/>
              </a:ext>
            </a:extLst>
          </p:cNvPr>
          <p:cNvCxnSpPr>
            <a:cxnSpLocks/>
          </p:cNvCxnSpPr>
          <p:nvPr/>
        </p:nvCxnSpPr>
        <p:spPr>
          <a:xfrm>
            <a:off x="6083999" y="3429000"/>
            <a:ext cx="419713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4FB92F-7E57-4746-990D-C4B956BBAF6B}"/>
              </a:ext>
            </a:extLst>
          </p:cNvPr>
          <p:cNvCxnSpPr>
            <a:cxnSpLocks/>
          </p:cNvCxnSpPr>
          <p:nvPr/>
        </p:nvCxnSpPr>
        <p:spPr>
          <a:xfrm>
            <a:off x="6096000" y="4636477"/>
            <a:ext cx="3763108" cy="14126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0815B2-6EAB-4075-9926-1C1978D408A4}"/>
              </a:ext>
            </a:extLst>
          </p:cNvPr>
          <p:cNvSpPr txBox="1"/>
          <p:nvPr/>
        </p:nvSpPr>
        <p:spPr>
          <a:xfrm>
            <a:off x="7848599" y="5696668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SETOSA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B215FF-3639-46C5-A3E4-228EDA953897}"/>
              </a:ext>
            </a:extLst>
          </p:cNvPr>
          <p:cNvSpPr txBox="1"/>
          <p:nvPr/>
        </p:nvSpPr>
        <p:spPr>
          <a:xfrm>
            <a:off x="7285892" y="2271264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339933"/>
                </a:solidFill>
              </a:rPr>
              <a:t>VIRGINICA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4DC256-C9CD-43E3-882B-368DFF14B9DE}"/>
              </a:ext>
            </a:extLst>
          </p:cNvPr>
          <p:cNvSpPr txBox="1"/>
          <p:nvPr/>
        </p:nvSpPr>
        <p:spPr>
          <a:xfrm>
            <a:off x="8182568" y="4287634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0000FF"/>
                </a:solidFill>
              </a:rPr>
              <a:t>VERSICOLOR</a:t>
            </a:r>
          </a:p>
        </p:txBody>
      </p:sp>
    </p:spTree>
    <p:extLst>
      <p:ext uri="{BB962C8B-B14F-4D97-AF65-F5344CB8AC3E}">
        <p14:creationId xmlns:p14="http://schemas.microsoft.com/office/powerpoint/2010/main" val="35793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670B-1587-43A4-BDBA-3B44CC97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Only</a:t>
            </a:r>
            <a:r>
              <a:rPr lang="nl-BE" dirty="0"/>
              <a:t> 2 output classes </a:t>
            </a:r>
          </a:p>
          <a:p>
            <a:pPr lvl="1"/>
            <a:r>
              <a:rPr lang="nl-BE" dirty="0"/>
              <a:t>Y = 0</a:t>
            </a:r>
          </a:p>
          <a:p>
            <a:pPr lvl="1"/>
            <a:r>
              <a:rPr lang="nl-BE" dirty="0"/>
              <a:t>Y = 1</a:t>
            </a:r>
          </a:p>
          <a:p>
            <a:endParaRPr lang="nl-BE" dirty="0"/>
          </a:p>
          <a:p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features</a:t>
            </a:r>
          </a:p>
          <a:p>
            <a:endParaRPr lang="nl-BE" dirty="0"/>
          </a:p>
          <a:p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,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dataset </a:t>
            </a:r>
            <a:r>
              <a:rPr lang="nl-BE" dirty="0" err="1"/>
              <a:t>contained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2 types</a:t>
            </a:r>
          </a:p>
          <a:p>
            <a:pPr lvl="1"/>
            <a:r>
              <a:rPr lang="nl-BE" dirty="0"/>
              <a:t>Y = 0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</a:t>
            </a:r>
            <a:r>
              <a:rPr lang="nl-BE" dirty="0" err="1"/>
              <a:t>setosa</a:t>
            </a:r>
            <a:endParaRPr lang="nl-BE" dirty="0"/>
          </a:p>
          <a:p>
            <a:pPr lvl="1"/>
            <a:r>
              <a:rPr lang="nl-BE" dirty="0"/>
              <a:t>Y = 1 </a:t>
            </a:r>
            <a:r>
              <a:rPr lang="nl-BE" dirty="0">
                <a:sym typeface="Wingdings" panose="05000000000000000000" pitchFamily="2" charset="2"/>
              </a:rPr>
              <a:t></a:t>
            </a:r>
            <a:r>
              <a:rPr lang="nl-BE" dirty="0"/>
              <a:t> versicolor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4786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670B-1587-43A4-BDBA-3B44CC97F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Similar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...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...But </a:t>
            </a:r>
            <a:r>
              <a:rPr lang="nl-BE" dirty="0" err="1"/>
              <a:t>with</a:t>
            </a:r>
            <a:r>
              <a:rPr lang="nl-BE" dirty="0"/>
              <a:t> a </a:t>
            </a:r>
            <a:r>
              <a:rPr lang="nl-BE" dirty="0" err="1"/>
              <a:t>binary</a:t>
            </a:r>
            <a:r>
              <a:rPr lang="nl-BE" dirty="0"/>
              <a:t> output?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Idea: “force” output </a:t>
            </a:r>
            <a:r>
              <a:rPr lang="nl-BE" dirty="0" err="1"/>
              <a:t>between</a:t>
            </a:r>
            <a:r>
              <a:rPr lang="nl-BE" dirty="0"/>
              <a:t> 0 </a:t>
            </a:r>
            <a:r>
              <a:rPr lang="nl-BE" dirty="0" err="1"/>
              <a:t>and</a:t>
            </a:r>
            <a:r>
              <a:rPr lang="nl-BE" dirty="0"/>
              <a:t> 1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closer </a:t>
            </a:r>
            <a:r>
              <a:rPr lang="nl-BE" dirty="0" err="1"/>
              <a:t>to</a:t>
            </a:r>
            <a:r>
              <a:rPr lang="nl-BE" dirty="0"/>
              <a:t> 1, </a:t>
            </a:r>
            <a:r>
              <a:rPr lang="nl-BE" dirty="0" err="1"/>
              <a:t>predict</a:t>
            </a:r>
            <a:r>
              <a:rPr lang="nl-BE" dirty="0"/>
              <a:t> 1</a:t>
            </a:r>
          </a:p>
          <a:p>
            <a:pPr lvl="1"/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result</a:t>
            </a:r>
            <a:r>
              <a:rPr lang="nl-BE" dirty="0"/>
              <a:t> closer </a:t>
            </a:r>
            <a:r>
              <a:rPr lang="nl-BE" dirty="0" err="1"/>
              <a:t>to</a:t>
            </a:r>
            <a:r>
              <a:rPr lang="nl-BE" dirty="0"/>
              <a:t> 0, </a:t>
            </a:r>
            <a:r>
              <a:rPr lang="nl-BE" dirty="0" err="1"/>
              <a:t>predict</a:t>
            </a:r>
            <a:r>
              <a:rPr lang="nl-BE" dirty="0"/>
              <a:t> 0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554CC3-7C95-4EB0-90FC-BE6457294829}"/>
                  </a:ext>
                </a:extLst>
              </p:cNvPr>
              <p:cNvSpPr txBox="1"/>
              <p:nvPr/>
            </p:nvSpPr>
            <p:spPr>
              <a:xfrm>
                <a:off x="1811163" y="2522720"/>
                <a:ext cx="5374035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554CC3-7C95-4EB0-90FC-BE6457294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163" y="2522720"/>
                <a:ext cx="5374035" cy="270652"/>
              </a:xfrm>
              <a:prstGeom prst="rect">
                <a:avLst/>
              </a:prstGeom>
              <a:blipFill>
                <a:blip r:embed="rId3"/>
                <a:stretch>
                  <a:fillRect l="-1474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9C0F68-4042-4A7D-9B33-45D5E403DC0E}"/>
                  </a:ext>
                </a:extLst>
              </p:cNvPr>
              <p:cNvSpPr txBox="1"/>
              <p:nvPr/>
            </p:nvSpPr>
            <p:spPr>
              <a:xfrm>
                <a:off x="1811162" y="3929303"/>
                <a:ext cx="5281061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9C0F68-4042-4A7D-9B33-45D5E403D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162" y="3929303"/>
                <a:ext cx="5281061" cy="270652"/>
              </a:xfrm>
              <a:prstGeom prst="rect">
                <a:avLst/>
              </a:prstGeom>
              <a:blipFill>
                <a:blip r:embed="rId4"/>
                <a:stretch>
                  <a:fillRect l="-1501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70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61B0C2B3-CC21-4222-A29D-F176E6839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2335"/>
            <a:ext cx="5598685" cy="55986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</a:t>
            </a:r>
            <a:r>
              <a:rPr lang="nl-BE" dirty="0" err="1"/>
              <a:t>sigmoid</a:t>
            </a:r>
            <a:r>
              <a:rPr lang="nl-BE" dirty="0"/>
              <a:t> </a:t>
            </a:r>
            <a:r>
              <a:rPr lang="nl-BE" dirty="0" err="1"/>
              <a:t>activation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AB79F-3140-454B-A81F-776F0568814E}"/>
                  </a:ext>
                </a:extLst>
              </p:cNvPr>
              <p:cNvSpPr txBox="1"/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3AB79F-3140-454B-A81F-776F05688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blipFill>
                <a:blip r:embed="rId4"/>
                <a:stretch>
                  <a:fillRect l="-2430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5FF2AA-7581-4460-9856-060EE3C4E601}"/>
                  </a:ext>
                </a:extLst>
              </p:cNvPr>
              <p:cNvSpPr txBox="1"/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</m:sSup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 ]0,1[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5FF2AA-7581-4460-9856-060EE3C4E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773984-1294-424A-9694-41F754E28BDB}"/>
                  </a:ext>
                </a:extLst>
              </p:cNvPr>
              <p:cNvSpPr txBox="1"/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′&lt;0,5</m:t>
                              </m:r>
                            </m:e>
                            <m:e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′≥0,5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773984-1294-424A-9694-41F754E28B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30C9F-06CD-497C-A87A-5D8E22E7459E}"/>
                  </a:ext>
                </a:extLst>
              </p:cNvPr>
              <p:cNvSpPr txBox="1"/>
              <p:nvPr/>
            </p:nvSpPr>
            <p:spPr>
              <a:xfrm>
                <a:off x="9448117" y="2063869"/>
                <a:ext cx="1818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30C9F-06CD-497C-A87A-5D8E22E74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117" y="2063869"/>
                <a:ext cx="1818703" cy="276999"/>
              </a:xfrm>
              <a:prstGeom prst="rect">
                <a:avLst/>
              </a:prstGeom>
              <a:blipFill>
                <a:blip r:embed="rId7"/>
                <a:stretch>
                  <a:fillRect l="-2685" b="-4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D7044-34D6-4E41-A5DC-49C4D1726275}"/>
                  </a:ext>
                </a:extLst>
              </p:cNvPr>
              <p:cNvSpPr txBox="1"/>
              <p:nvPr/>
            </p:nvSpPr>
            <p:spPr>
              <a:xfrm>
                <a:off x="7337963" y="2921179"/>
                <a:ext cx="884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nl-B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50D7044-34D6-4E41-A5DC-49C4D1726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963" y="2921179"/>
                <a:ext cx="884793" cy="276999"/>
              </a:xfrm>
              <a:prstGeom prst="rect">
                <a:avLst/>
              </a:prstGeom>
              <a:blipFill>
                <a:blip r:embed="rId8"/>
                <a:stretch>
                  <a:fillRect l="-5517" r="-6207" b="-1087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39C425-252B-4D4B-913A-BD89F834AD89}"/>
              </a:ext>
            </a:extLst>
          </p:cNvPr>
          <p:cNvCxnSpPr/>
          <p:nvPr/>
        </p:nvCxnSpPr>
        <p:spPr>
          <a:xfrm>
            <a:off x="6855527" y="5826370"/>
            <a:ext cx="2039815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1904D-1289-4CCA-894B-974E1D3A0C2D}"/>
              </a:ext>
            </a:extLst>
          </p:cNvPr>
          <p:cNvCxnSpPr/>
          <p:nvPr/>
        </p:nvCxnSpPr>
        <p:spPr>
          <a:xfrm>
            <a:off x="9084184" y="5826370"/>
            <a:ext cx="2039815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CD598B1-4DA0-4043-8A08-DC2762A217C9}"/>
              </a:ext>
            </a:extLst>
          </p:cNvPr>
          <p:cNvSpPr txBox="1"/>
          <p:nvPr/>
        </p:nvSpPr>
        <p:spPr>
          <a:xfrm>
            <a:off x="7479323" y="5851461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Predict</a:t>
            </a:r>
            <a:r>
              <a:rPr lang="nl-BE" dirty="0"/>
              <a:t>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C5F29B-0E81-437A-9BC2-B38C53D7E6B3}"/>
              </a:ext>
            </a:extLst>
          </p:cNvPr>
          <p:cNvSpPr txBox="1"/>
          <p:nvPr/>
        </p:nvSpPr>
        <p:spPr>
          <a:xfrm>
            <a:off x="9435876" y="5851461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Predict</a:t>
            </a:r>
            <a:r>
              <a:rPr lang="nl-BE" dirty="0"/>
              <a:t> 1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94019BE-FED1-4E1D-B1E5-F9243A1E3E90}"/>
              </a:ext>
            </a:extLst>
          </p:cNvPr>
          <p:cNvSpPr txBox="1">
            <a:spLocks/>
          </p:cNvSpPr>
          <p:nvPr/>
        </p:nvSpPr>
        <p:spPr>
          <a:xfrm>
            <a:off x="1043999" y="4002402"/>
            <a:ext cx="10080000" cy="1469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 err="1"/>
              <a:t>Interpret</a:t>
            </a:r>
            <a:r>
              <a:rPr lang="nl-BE" dirty="0"/>
              <a:t> Y’ as a </a:t>
            </a:r>
            <a:r>
              <a:rPr lang="nl-BE" dirty="0" err="1"/>
              <a:t>probability</a:t>
            </a:r>
            <a:r>
              <a:rPr lang="nl-BE" dirty="0"/>
              <a:t>: </a:t>
            </a:r>
            <a:r>
              <a:rPr lang="nl-BE" sz="2400" b="1" dirty="0">
                <a:solidFill>
                  <a:srgbClr val="FF0000"/>
                </a:solidFill>
              </a:rPr>
              <a:t>Y’ = P(Y’=1)</a:t>
            </a:r>
          </a:p>
          <a:p>
            <a:pPr marL="0" indent="0">
              <a:buNone/>
            </a:pPr>
            <a:r>
              <a:rPr lang="nl-BE" dirty="0"/>
              <a:t>Y’ = 0,68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prediction</a:t>
            </a:r>
            <a:r>
              <a:rPr lang="nl-BE" dirty="0">
                <a:sym typeface="Wingdings" panose="05000000000000000000" pitchFamily="2" charset="2"/>
              </a:rPr>
              <a:t> = 1 </a:t>
            </a:r>
            <a:r>
              <a:rPr lang="nl-BE" dirty="0" err="1">
                <a:sym typeface="Wingdings" panose="05000000000000000000" pitchFamily="2" charset="2"/>
              </a:rPr>
              <a:t>with</a:t>
            </a:r>
            <a:r>
              <a:rPr lang="nl-BE" dirty="0">
                <a:sym typeface="Wingdings" panose="05000000000000000000" pitchFamily="2" charset="2"/>
              </a:rPr>
              <a:t> 68% </a:t>
            </a:r>
            <a:r>
              <a:rPr lang="nl-BE" dirty="0" err="1">
                <a:sym typeface="Wingdings" panose="05000000000000000000" pitchFamily="2" charset="2"/>
              </a:rPr>
              <a:t>probability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P(Y’=1) = </a:t>
            </a:r>
            <a:r>
              <a:rPr lang="nl-BE" dirty="0" err="1">
                <a:sym typeface="Wingdings" panose="05000000000000000000" pitchFamily="2" charset="2"/>
              </a:rPr>
              <a:t>probability</a:t>
            </a:r>
            <a:r>
              <a:rPr lang="nl-BE" dirty="0">
                <a:sym typeface="Wingdings" panose="05000000000000000000" pitchFamily="2" charset="2"/>
              </a:rPr>
              <a:t> of class 1 = 68%</a:t>
            </a:r>
          </a:p>
          <a:p>
            <a:r>
              <a:rPr lang="nl-BE" dirty="0">
                <a:sym typeface="Wingdings" panose="05000000000000000000" pitchFamily="2" charset="2"/>
              </a:rPr>
              <a:t>P(Y’=0) = </a:t>
            </a:r>
            <a:r>
              <a:rPr lang="nl-BE" dirty="0" err="1">
                <a:sym typeface="Wingdings" panose="05000000000000000000" pitchFamily="2" charset="2"/>
              </a:rPr>
              <a:t>probability</a:t>
            </a:r>
            <a:r>
              <a:rPr lang="nl-BE" dirty="0">
                <a:sym typeface="Wingdings" panose="05000000000000000000" pitchFamily="2" charset="2"/>
              </a:rPr>
              <a:t> of class 0 = 32%</a:t>
            </a:r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961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9D9B-30A1-469B-9A68-4069AFC1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978D6-BC79-4BD9-A2B3-912C4BD9E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846" y="1629000"/>
            <a:ext cx="5027999" cy="3600000"/>
          </a:xfrm>
        </p:spPr>
        <p:txBody>
          <a:bodyPr/>
          <a:lstStyle/>
          <a:p>
            <a:pPr marL="0" indent="0">
              <a:buNone/>
            </a:pPr>
            <a:endParaRPr lang="nl-BE" dirty="0"/>
          </a:p>
          <a:p>
            <a:r>
              <a:rPr lang="nl-BE" dirty="0" err="1"/>
              <a:t>Predictions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 Y’ </a:t>
            </a:r>
            <a:r>
              <a:rPr lang="nl-BE" dirty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∈ ]0,1[</a:t>
            </a:r>
          </a:p>
          <a:p>
            <a:pPr marL="0" indent="0">
              <a:buNone/>
            </a:pPr>
            <a:endParaRPr lang="nl-BE" dirty="0">
              <a:latin typeface="Cambria Math" panose="02040503050406030204" pitchFamily="18" charset="0"/>
              <a:ea typeface="Cambria Math" panose="02040503050406030204" pitchFamily="18" charset="0"/>
              <a:sym typeface="Wingdings" panose="05000000000000000000" pitchFamily="2" charset="2"/>
            </a:endParaRPr>
          </a:p>
          <a:p>
            <a:r>
              <a:rPr lang="nl-BE" dirty="0">
                <a:ea typeface="Cambria Math" panose="02040503050406030204" pitchFamily="18" charset="0"/>
                <a:sym typeface="Wingdings" panose="05000000000000000000" pitchFamily="2" charset="2"/>
              </a:rPr>
              <a:t>Training data: Y = 0 or Y = 1</a:t>
            </a:r>
          </a:p>
          <a:p>
            <a:r>
              <a:rPr lang="nl-BE" dirty="0">
                <a:ea typeface="Cambria Math" panose="02040503050406030204" pitchFamily="18" charset="0"/>
                <a:sym typeface="Wingdings" panose="05000000000000000000" pitchFamily="2" charset="2"/>
              </a:rPr>
              <a:t>Learning </a:t>
            </a:r>
            <a:r>
              <a:rPr lang="nl-BE" dirty="0" err="1">
                <a:ea typeface="Cambria Math" panose="02040503050406030204" pitchFamily="18" charset="0"/>
                <a:sym typeface="Wingdings" panose="05000000000000000000" pitchFamily="2" charset="2"/>
              </a:rPr>
              <a:t>the</a:t>
            </a:r>
            <a:r>
              <a:rPr lang="nl-BE" dirty="0">
                <a:ea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nl-BE" dirty="0" err="1">
                <a:ea typeface="Cambria Math" panose="02040503050406030204" pitchFamily="18" charset="0"/>
                <a:sym typeface="Wingdings" panose="05000000000000000000" pitchFamily="2" charset="2"/>
              </a:rPr>
              <a:t>weights</a:t>
            </a:r>
            <a:r>
              <a:rPr lang="nl-BE" dirty="0">
                <a:ea typeface="Cambria Math" panose="02040503050406030204" pitchFamily="18" charset="0"/>
                <a:sym typeface="Wingdings" panose="05000000000000000000" pitchFamily="2" charset="2"/>
              </a:rPr>
              <a:t> </a:t>
            </a:r>
            <a:r>
              <a:rPr lang="nl-BE" dirty="0" err="1">
                <a:ea typeface="Cambria Math" panose="02040503050406030204" pitchFamily="18" charset="0"/>
                <a:sym typeface="Wingdings" panose="05000000000000000000" pitchFamily="2" charset="2"/>
              </a:rPr>
              <a:t>w</a:t>
            </a:r>
            <a:r>
              <a:rPr lang="nl-BE" baseline="-25000" dirty="0" err="1">
                <a:ea typeface="Cambria Math" panose="02040503050406030204" pitchFamily="18" charset="0"/>
                <a:sym typeface="Wingdings" panose="05000000000000000000" pitchFamily="2" charset="2"/>
              </a:rPr>
              <a:t>i</a:t>
            </a:r>
            <a:r>
              <a:rPr lang="nl-BE" dirty="0">
                <a:ea typeface="Cambria Math" panose="02040503050406030204" pitchFamily="18" charset="0"/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lvl="1"/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26861-7E45-4C60-B036-9C0AFBF42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42B3C0-6FC9-4DCE-9F0B-B761D5AA32B4}"/>
                  </a:ext>
                </a:extLst>
              </p:cNvPr>
              <p:cNvSpPr txBox="1"/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42B3C0-6FC9-4DCE-9F0B-B761D5AA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blipFill>
                <a:blip r:embed="rId2"/>
                <a:stretch>
                  <a:fillRect l="-2430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0F26F-8184-43D4-8CAE-3F1D4DBCA50D}"/>
                  </a:ext>
                </a:extLst>
              </p:cNvPr>
              <p:cNvSpPr txBox="1"/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</m:sSup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 ]0,1[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	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0F26F-8184-43D4-8CAE-3F1D4DBC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071CC4-0EAB-43F0-A039-B9580FBA7AC3}"/>
                  </a:ext>
                </a:extLst>
              </p:cNvPr>
              <p:cNvSpPr txBox="1"/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′&lt;0,5</m:t>
                              </m:r>
                            </m:e>
                            <m:e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′≥0,5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071CC4-0EAB-43F0-A039-B9580FBA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395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98758CCE-B86B-4349-BCB6-6AE48BD2E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39" y="1332000"/>
            <a:ext cx="5404338" cy="540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F9D5F-4851-4B00-AB6A-A98A6E53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Linear-decision</a:t>
            </a:r>
            <a:r>
              <a:rPr lang="nl-BE" dirty="0"/>
              <a:t> </a:t>
            </a:r>
            <a:r>
              <a:rPr lang="nl-BE" dirty="0" err="1"/>
              <a:t>boundaries</a:t>
            </a:r>
            <a:r>
              <a:rPr lang="nl-BE" dirty="0"/>
              <a:t> </a:t>
            </a:r>
            <a:r>
              <a:rPr lang="nl-BE" dirty="0" err="1"/>
              <a:t>only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B6E6-9783-41B7-BD89-D4C48E96A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4045018" cy="360000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b="1" dirty="0" err="1"/>
              <a:t>linear</a:t>
            </a:r>
            <a:r>
              <a:rPr lang="nl-BE" b="1" dirty="0"/>
              <a:t> </a:t>
            </a:r>
            <a:r>
              <a:rPr lang="nl-BE" b="1" dirty="0" err="1"/>
              <a:t>boundaries</a:t>
            </a:r>
            <a:r>
              <a:rPr lang="nl-BE" b="1" dirty="0"/>
              <a:t> </a:t>
            </a:r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features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FD4DA-C739-45A0-BF89-37EB6FC1E9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3A0901-8E4C-4B5C-BFFF-98863DA597BC}"/>
              </a:ext>
            </a:extLst>
          </p:cNvPr>
          <p:cNvCxnSpPr>
            <a:cxnSpLocks/>
          </p:cNvCxnSpPr>
          <p:nvPr/>
        </p:nvCxnSpPr>
        <p:spPr>
          <a:xfrm>
            <a:off x="6083999" y="3429000"/>
            <a:ext cx="419713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77A42-2B6B-4017-ABF5-2E53BB4AF4EA}"/>
              </a:ext>
            </a:extLst>
          </p:cNvPr>
          <p:cNvCxnSpPr>
            <a:cxnSpLocks/>
          </p:cNvCxnSpPr>
          <p:nvPr/>
        </p:nvCxnSpPr>
        <p:spPr>
          <a:xfrm>
            <a:off x="6096000" y="4636477"/>
            <a:ext cx="3763108" cy="14126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9A5EFE-7758-4D57-BB58-2B19FB39E672}"/>
              </a:ext>
            </a:extLst>
          </p:cNvPr>
          <p:cNvSpPr txBox="1"/>
          <p:nvPr/>
        </p:nvSpPr>
        <p:spPr>
          <a:xfrm>
            <a:off x="7848599" y="5696668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FF0000"/>
                </a:solidFill>
              </a:rPr>
              <a:t>SETOSA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39BAB-01A1-47DD-856A-4CF2C2F73A67}"/>
              </a:ext>
            </a:extLst>
          </p:cNvPr>
          <p:cNvSpPr txBox="1"/>
          <p:nvPr/>
        </p:nvSpPr>
        <p:spPr>
          <a:xfrm>
            <a:off x="7285892" y="2271264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339933"/>
                </a:solidFill>
              </a:rPr>
              <a:t>VIRGINICA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EAA40E-95D7-41DA-A711-2FC6BB79DD39}"/>
              </a:ext>
            </a:extLst>
          </p:cNvPr>
          <p:cNvSpPr txBox="1"/>
          <p:nvPr/>
        </p:nvSpPr>
        <p:spPr>
          <a:xfrm>
            <a:off x="8182568" y="4287634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0000FF"/>
                </a:solidFill>
              </a:rPr>
              <a:t>VERSICOLOR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B06E1E-0E5D-46C5-89DB-AF4B3CC960C8}"/>
                  </a:ext>
                </a:extLst>
              </p:cNvPr>
              <p:cNvSpPr txBox="1"/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B06E1E-0E5D-46C5-89DB-AF4B3CC9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blipFill>
                <a:blip r:embed="rId3"/>
                <a:stretch>
                  <a:fillRect l="-2430" r="-3178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4EAF6-82A5-487A-90F5-AD60B554D473}"/>
                  </a:ext>
                </a:extLst>
              </p:cNvPr>
              <p:cNvSpPr txBox="1"/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</m:sSup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 ]0,1[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	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4EAF6-82A5-487A-90F5-AD60B554D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ACC5D-3D26-4829-B92B-19AA548015BF}"/>
                  </a:ext>
                </a:extLst>
              </p:cNvPr>
              <p:cNvSpPr txBox="1"/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′&lt;0,5</m:t>
                              </m:r>
                            </m:e>
                            <m:e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′≥0,5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ACC5D-3D26-4829-B92B-19AA5480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150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8668657-002D-45F3-9DFA-EDCD05396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65" y="883734"/>
            <a:ext cx="5871610" cy="587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F9D5F-4851-4B00-AB6A-A98A6E53C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nl-BE" dirty="0" err="1"/>
              <a:t>Linear-decision</a:t>
            </a:r>
            <a:r>
              <a:rPr lang="nl-BE" dirty="0"/>
              <a:t> </a:t>
            </a:r>
            <a:r>
              <a:rPr lang="nl-BE" dirty="0" err="1"/>
              <a:t>boundaries</a:t>
            </a:r>
            <a:r>
              <a:rPr lang="nl-BE" dirty="0"/>
              <a:t> </a:t>
            </a:r>
            <a:r>
              <a:rPr lang="nl-BE" dirty="0" err="1"/>
              <a:t>only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B6E6-9783-41B7-BD89-D4C48E96A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4045018" cy="3600000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b="1" dirty="0" err="1"/>
              <a:t>not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b="1" dirty="0"/>
              <a:t>non-</a:t>
            </a:r>
            <a:r>
              <a:rPr lang="nl-BE" b="1" dirty="0" err="1"/>
              <a:t>linear</a:t>
            </a:r>
            <a:r>
              <a:rPr lang="nl-BE" b="1" dirty="0"/>
              <a:t> </a:t>
            </a:r>
            <a:r>
              <a:rPr lang="nl-BE" b="1" dirty="0" err="1"/>
              <a:t>boundaries</a:t>
            </a:r>
            <a:r>
              <a:rPr lang="nl-BE" b="1" dirty="0"/>
              <a:t> </a:t>
            </a:r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features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FD4DA-C739-45A0-BF89-37EB6FC1E9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B06E1E-0E5D-46C5-89DB-AF4B3CC960C8}"/>
                  </a:ext>
                </a:extLst>
              </p:cNvPr>
              <p:cNvSpPr txBox="1"/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𝑤𝑛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h𝑛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B06E1E-0E5D-46C5-89DB-AF4B3CC96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46024"/>
                <a:ext cx="3261277" cy="270652"/>
              </a:xfrm>
              <a:prstGeom prst="rect">
                <a:avLst/>
              </a:prstGeom>
              <a:blipFill>
                <a:blip r:embed="rId3"/>
                <a:stretch>
                  <a:fillRect l="-2430" r="-3178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4EAF6-82A5-487A-90F5-AD60B554D473}"/>
                  </a:ext>
                </a:extLst>
              </p:cNvPr>
              <p:cNvSpPr txBox="1"/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sup>
                          </m:sSup>
                        </m:den>
                      </m:f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∈ ]0,1[</m:t>
                      </m:r>
                    </m:oMath>
                  </m:oMathPara>
                </a14:m>
                <a:endParaRPr lang="nl-BE" dirty="0"/>
              </a:p>
              <a:p>
                <a:r>
                  <a:rPr lang="nl-BE" dirty="0"/>
                  <a:t>	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24EAF6-82A5-487A-90F5-AD60B554D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446535"/>
                <a:ext cx="3669723" cy="802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ACC5D-3D26-4829-B92B-19AA548015BF}"/>
                  </a:ext>
                </a:extLst>
              </p:cNvPr>
              <p:cNvSpPr txBox="1"/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𝑝𝑟𝑒𝑑𝑖𝑐𝑡𝑖𝑜𝑛</m:t>
                      </m:r>
                      <m:r>
                        <a:rPr lang="nl-BE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′&lt;0,5</m:t>
                              </m:r>
                            </m:e>
                            <m:e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nl-BE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′≥0,5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0ACC5D-3D26-4829-B92B-19AA54801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201678"/>
                <a:ext cx="3009157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6E6E3E3-6C16-461B-B685-77EDBEF47D7F}"/>
              </a:ext>
            </a:extLst>
          </p:cNvPr>
          <p:cNvSpPr txBox="1"/>
          <p:nvPr/>
        </p:nvSpPr>
        <p:spPr>
          <a:xfrm>
            <a:off x="9919340" y="4854030"/>
            <a:ext cx="756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1633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Learning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weights</a:t>
            </a:r>
            <a:endParaRPr lang="nl-B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C8756-2530-49AA-9647-B1FF7A0C04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BE" b="1" dirty="0"/>
                  <a:t>Maximize </a:t>
                </a:r>
                <a:r>
                  <a:rPr lang="nl-BE" b="1" dirty="0" err="1"/>
                  <a:t>the</a:t>
                </a:r>
                <a:r>
                  <a:rPr lang="nl-BE" b="1" dirty="0"/>
                  <a:t> (log-)</a:t>
                </a:r>
                <a:r>
                  <a:rPr lang="nl-BE" b="1" dirty="0" err="1"/>
                  <a:t>likelihood</a:t>
                </a:r>
                <a:r>
                  <a:rPr lang="nl-BE" b="1" dirty="0"/>
                  <a:t> (L)</a:t>
                </a:r>
                <a:r>
                  <a:rPr lang="nl-BE" dirty="0"/>
                  <a:t> of </a:t>
                </a:r>
                <a:r>
                  <a:rPr lang="nl-BE" dirty="0" err="1"/>
                  <a:t>your</a:t>
                </a:r>
                <a:r>
                  <a:rPr lang="nl-BE" dirty="0"/>
                  <a:t> </a:t>
                </a:r>
                <a:r>
                  <a:rPr lang="nl-BE" dirty="0" err="1"/>
                  <a:t>predictions</a:t>
                </a:r>
                <a:r>
                  <a:rPr lang="nl-BE" dirty="0"/>
                  <a:t>, </a:t>
                </a:r>
                <a:r>
                  <a:rPr lang="nl-BE" dirty="0" err="1"/>
                  <a:t>given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real labels</a:t>
                </a:r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:r>
                  <a:rPr lang="nl-BE" dirty="0"/>
                  <a:t>          l	= P(</a:t>
                </a:r>
                <a:r>
                  <a:rPr lang="nl-BE" dirty="0" err="1"/>
                  <a:t>prediction</a:t>
                </a:r>
                <a:r>
                  <a:rPr lang="nl-BE" dirty="0"/>
                  <a:t> correct)  </a:t>
                </a:r>
              </a:p>
              <a:p>
                <a:pPr marL="0" indent="0">
                  <a:buNone/>
                </a:pPr>
                <a:r>
                  <a:rPr lang="nl-BE" dirty="0"/>
                  <a:t>	= P(Y’=0)*P(Y=0) + P(Y’=1)*P(Y=1) </a:t>
                </a:r>
              </a:p>
              <a:p>
                <a:pPr marL="0" indent="0">
                  <a:buNone/>
                </a:pPr>
                <a:r>
                  <a:rPr lang="nl-BE" dirty="0"/>
                  <a:t>	= (1-P(Y’=1))*P(Y=0) + P(Y’=1)*P(Y=1)</a:t>
                </a:r>
              </a:p>
              <a:p>
                <a:pPr marL="0" indent="0">
                  <a:buNone/>
                </a:pPr>
                <a:r>
                  <a:rPr lang="nl-BE" dirty="0"/>
                  <a:t>	=  (1 – Y’) * (1-Y) + Y’ * Y	</a:t>
                </a:r>
              </a:p>
              <a:p>
                <a:pPr marL="0" indent="0">
                  <a:buNone/>
                </a:pPr>
                <a:r>
                  <a:rPr lang="nl-BE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=0)   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C8756-2530-49AA-9647-B1FF7A0C0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4" t="-8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7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Learning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weights</a:t>
            </a:r>
            <a:endParaRPr lang="nl-B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C8756-2530-49AA-9647-B1FF7A0C04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nl-BE" b="1" dirty="0"/>
                  <a:t>Maximize </a:t>
                </a:r>
                <a:r>
                  <a:rPr lang="nl-BE" b="1" dirty="0" err="1"/>
                  <a:t>the</a:t>
                </a:r>
                <a:r>
                  <a:rPr lang="nl-BE" b="1" dirty="0"/>
                  <a:t> (log-)</a:t>
                </a:r>
                <a:r>
                  <a:rPr lang="nl-BE" b="1" dirty="0" err="1"/>
                  <a:t>likelihood</a:t>
                </a:r>
                <a:r>
                  <a:rPr lang="nl-BE" b="1" dirty="0"/>
                  <a:t> (L)</a:t>
                </a:r>
                <a:r>
                  <a:rPr lang="nl-BE" dirty="0"/>
                  <a:t> of </a:t>
                </a:r>
                <a:r>
                  <a:rPr lang="nl-BE" dirty="0" err="1"/>
                  <a:t>your</a:t>
                </a:r>
                <a:r>
                  <a:rPr lang="nl-BE" dirty="0"/>
                  <a:t> </a:t>
                </a:r>
                <a:r>
                  <a:rPr lang="nl-BE" dirty="0" err="1"/>
                  <a:t>predictions</a:t>
                </a:r>
                <a:r>
                  <a:rPr lang="nl-BE" dirty="0"/>
                  <a:t>, </a:t>
                </a:r>
                <a:r>
                  <a:rPr lang="nl-BE" dirty="0" err="1"/>
                  <a:t>given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real labels</a:t>
                </a:r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:r>
                  <a:rPr lang="nl-BE" dirty="0"/>
                  <a:t>          l	= P(</a:t>
                </a:r>
                <a:r>
                  <a:rPr lang="nl-BE" dirty="0" err="1"/>
                  <a:t>prediction</a:t>
                </a:r>
                <a:r>
                  <a:rPr lang="nl-BE" dirty="0"/>
                  <a:t> correct)</a:t>
                </a:r>
              </a:p>
              <a:p>
                <a:pPr marL="0" indent="0">
                  <a:buNone/>
                </a:pPr>
                <a:r>
                  <a:rPr lang="nl-BE" dirty="0"/>
                  <a:t>	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=0)   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p>
                                    <m:r>
                                      <a:rPr lang="nl-BE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6BC8756-2530-49AA-9647-B1FF7A0C0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4" t="-8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335ED49-2046-4AFA-AF64-6953283ECE01}"/>
              </a:ext>
            </a:extLst>
          </p:cNvPr>
          <p:cNvGraphicFramePr>
            <a:graphicFrameLocks noGrp="1"/>
          </p:cNvGraphicFramePr>
          <p:nvPr/>
        </p:nvGraphicFramePr>
        <p:xfrm>
          <a:off x="1043999" y="4078865"/>
          <a:ext cx="6142248" cy="2219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23708">
                  <a:extLst>
                    <a:ext uri="{9D8B030D-6E8A-4147-A177-3AD203B41FA5}">
                      <a16:colId xmlns:a16="http://schemas.microsoft.com/office/drawing/2014/main" val="2050191406"/>
                    </a:ext>
                  </a:extLst>
                </a:gridCol>
                <a:gridCol w="1023708">
                  <a:extLst>
                    <a:ext uri="{9D8B030D-6E8A-4147-A177-3AD203B41FA5}">
                      <a16:colId xmlns:a16="http://schemas.microsoft.com/office/drawing/2014/main" val="3591619496"/>
                    </a:ext>
                  </a:extLst>
                </a:gridCol>
                <a:gridCol w="1023708">
                  <a:extLst>
                    <a:ext uri="{9D8B030D-6E8A-4147-A177-3AD203B41FA5}">
                      <a16:colId xmlns:a16="http://schemas.microsoft.com/office/drawing/2014/main" val="1334811526"/>
                    </a:ext>
                  </a:extLst>
                </a:gridCol>
                <a:gridCol w="1023708">
                  <a:extLst>
                    <a:ext uri="{9D8B030D-6E8A-4147-A177-3AD203B41FA5}">
                      <a16:colId xmlns:a16="http://schemas.microsoft.com/office/drawing/2014/main" val="4063697130"/>
                    </a:ext>
                  </a:extLst>
                </a:gridCol>
                <a:gridCol w="1023708">
                  <a:extLst>
                    <a:ext uri="{9D8B030D-6E8A-4147-A177-3AD203B41FA5}">
                      <a16:colId xmlns:a16="http://schemas.microsoft.com/office/drawing/2014/main" val="3263753133"/>
                    </a:ext>
                  </a:extLst>
                </a:gridCol>
                <a:gridCol w="1023708">
                  <a:extLst>
                    <a:ext uri="{9D8B030D-6E8A-4147-A177-3AD203B41FA5}">
                      <a16:colId xmlns:a16="http://schemas.microsoft.com/office/drawing/2014/main" val="2751517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Y’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correct?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latin typeface="Arial Narrow" panose="020B0606020202030204" pitchFamily="34" charset="0"/>
                          <a:cs typeface="Aldhabi" panose="020B0604020202020204" pitchFamily="2" charset="-78"/>
                        </a:rPr>
                        <a:t>P(Y’=0)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latin typeface="Arial Narrow" panose="020B0606020202030204" pitchFamily="34" charset="0"/>
                          <a:cs typeface="Aldhabi" panose="020B0604020202020204" pitchFamily="2" charset="-78"/>
                        </a:rPr>
                        <a:t>P(Y’=1)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latin typeface="Arial Narrow" panose="020B0606020202030204" pitchFamily="34" charset="0"/>
                          <a:cs typeface="Aldhabi" panose="020B0604020202020204" pitchFamily="2" charset="-78"/>
                        </a:rP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539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26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39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951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rgbClr val="FF0000"/>
                          </a:solidFill>
                        </a:rPr>
                        <a:t>0,90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386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2584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EC1DF6-9F72-43C2-8D26-BE754537A272}"/>
                  </a:ext>
                </a:extLst>
              </p:cNvPr>
              <p:cNvSpPr txBox="1"/>
              <p:nvPr/>
            </p:nvSpPr>
            <p:spPr>
              <a:xfrm>
                <a:off x="6689736" y="4137163"/>
                <a:ext cx="5884985" cy="278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l-BE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=0,65 ∗0,20 ∗0,85 ∗0,90 ∗…</m:t>
                        </m:r>
                      </m:e>
                    </m:nary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EC1DF6-9F72-43C2-8D26-BE754537A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36" y="4137163"/>
                <a:ext cx="5884985" cy="278025"/>
              </a:xfrm>
              <a:prstGeom prst="rect">
                <a:avLst/>
              </a:prstGeom>
              <a:blipFill>
                <a:blip r:embed="rId4"/>
                <a:stretch>
                  <a:fillRect t="-177778" b="-26888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76DC33E-39BA-448C-9892-8C3ABFA20F90}"/>
              </a:ext>
            </a:extLst>
          </p:cNvPr>
          <p:cNvSpPr txBox="1"/>
          <p:nvPr/>
        </p:nvSpPr>
        <p:spPr>
          <a:xfrm>
            <a:off x="7598275" y="6298825"/>
            <a:ext cx="406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>
                <a:solidFill>
                  <a:srgbClr val="FF0000"/>
                </a:solidFill>
              </a:rPr>
              <a:t>Maximize</a:t>
            </a:r>
            <a:r>
              <a:rPr lang="nl-BE" dirty="0">
                <a:solidFill>
                  <a:srgbClr val="FF0000"/>
                </a:solidFill>
              </a:rPr>
              <a:t> 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8ADC0-6CC5-40F5-87AA-5B6C8D45F1E9}"/>
                  </a:ext>
                </a:extLst>
              </p:cNvPr>
              <p:cNvSpPr txBox="1"/>
              <p:nvPr/>
            </p:nvSpPr>
            <p:spPr>
              <a:xfrm>
                <a:off x="6986953" y="5624085"/>
                <a:ext cx="46792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0,65</m:t>
                              </m:r>
                            </m:e>
                          </m:d>
                        </m:e>
                      </m:func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0,20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nl-BE" b="0" i="1" dirty="0">
                  <a:latin typeface="Cambria Math" panose="02040503050406030204" pitchFamily="18" charset="0"/>
                </a:endParaRPr>
              </a:p>
              <a:p>
                <a:r>
                  <a:rPr lang="nl-BE" b="0" dirty="0"/>
                  <a:t>		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0,85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0,90</m:t>
                            </m:r>
                          </m:e>
                        </m:d>
                      </m:e>
                    </m:func>
                    <m:r>
                      <a:rPr lang="nl-BE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38ADC0-6CC5-40F5-87AA-5B6C8D45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53" y="5624085"/>
                <a:ext cx="4679230" cy="553998"/>
              </a:xfrm>
              <a:prstGeom prst="rect">
                <a:avLst/>
              </a:prstGeom>
              <a:blipFill>
                <a:blip r:embed="rId5"/>
                <a:stretch>
                  <a:fillRect t="-1111" b="-2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11CB246-8D0A-4DDA-A6BE-3BAA1F419232}"/>
              </a:ext>
            </a:extLst>
          </p:cNvPr>
          <p:cNvSpPr txBox="1"/>
          <p:nvPr/>
        </p:nvSpPr>
        <p:spPr>
          <a:xfrm>
            <a:off x="7468461" y="3719233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likelihood</a:t>
            </a:r>
            <a:endParaRPr lang="nl-B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B6087D-F68B-4F12-B75B-753E078C705D}"/>
              </a:ext>
            </a:extLst>
          </p:cNvPr>
          <p:cNvSpPr txBox="1"/>
          <p:nvPr/>
        </p:nvSpPr>
        <p:spPr>
          <a:xfrm>
            <a:off x="7468461" y="5179761"/>
            <a:ext cx="195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log-</a:t>
            </a:r>
            <a:r>
              <a:rPr lang="nl-BE" dirty="0" err="1"/>
              <a:t>likelihood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A89009-4B5D-4BA0-AD9D-D393CF4A4B93}"/>
                  </a:ext>
                </a:extLst>
              </p:cNvPr>
              <p:cNvSpPr txBox="1"/>
              <p:nvPr/>
            </p:nvSpPr>
            <p:spPr>
              <a:xfrm>
                <a:off x="6771798" y="4500748"/>
                <a:ext cx="5884985" cy="3080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nl-BE" b="0" dirty="0"/>
                  <a:t>	</a:t>
                </a:r>
                <a14:m>
                  <m:oMath xmlns:m="http://schemas.openxmlformats.org/officeDocument/2006/math">
                    <m:r>
                      <a:rPr lang="nl-BE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nl-B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nl-BE" b="0" i="1" baseline="-250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nl-BE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𝑌𝑖</m:t>
                            </m:r>
                          </m:e>
                        </m:d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nl-B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nl-BE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/>
                        </m:s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nl-BE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A89009-4B5D-4BA0-AD9D-D393CF4A4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798" y="4500748"/>
                <a:ext cx="5884985" cy="308033"/>
              </a:xfrm>
              <a:prstGeom prst="rect">
                <a:avLst/>
              </a:prstGeom>
              <a:blipFill>
                <a:blip r:embed="rId6"/>
                <a:stretch>
                  <a:fillRect t="-145098" b="-23725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57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8F0C-E220-4FD8-AF9A-DE937B8E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ascent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49ACD-3A8C-4008-BF7A-3370AD04E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10080000" cy="3790246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Likelihood</a:t>
            </a:r>
            <a:r>
              <a:rPr lang="nl-BE" dirty="0"/>
              <a:t> is a </a:t>
            </a:r>
            <a:r>
              <a:rPr lang="nl-BE" dirty="0" err="1"/>
              <a:t>function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weights</a:t>
            </a:r>
            <a:endParaRPr lang="nl-BE" dirty="0"/>
          </a:p>
          <a:p>
            <a:r>
              <a:rPr lang="nl-BE" dirty="0" err="1"/>
              <a:t>Maximize</a:t>
            </a:r>
            <a:r>
              <a:rPr lang="nl-BE" dirty="0"/>
              <a:t> </a:t>
            </a:r>
            <a:r>
              <a:rPr lang="nl-BE" dirty="0" err="1"/>
              <a:t>likelihood</a:t>
            </a:r>
            <a:endParaRPr lang="nl-BE" dirty="0"/>
          </a:p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b="1" dirty="0" err="1"/>
              <a:t>ascent</a:t>
            </a:r>
            <a:r>
              <a:rPr lang="nl-BE" b="1" dirty="0"/>
              <a:t>  </a:t>
            </a:r>
            <a:r>
              <a:rPr lang="nl-BE" dirty="0"/>
              <a:t>(</a:t>
            </a:r>
            <a:r>
              <a:rPr lang="en-GB" dirty="0"/>
              <a:t>In practice, stochastic gradient ascent)</a:t>
            </a:r>
            <a:endParaRPr lang="nl-BE" b="1" dirty="0"/>
          </a:p>
          <a:p>
            <a:endParaRPr lang="nl-BE" b="1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2B8D1-353A-4702-84F9-46A7FFB69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C4D45-513F-4644-8254-9326D4AC8427}"/>
                  </a:ext>
                </a:extLst>
              </p:cNvPr>
              <p:cNvSpPr txBox="1"/>
              <p:nvPr/>
            </p:nvSpPr>
            <p:spPr>
              <a:xfrm>
                <a:off x="1055688" y="1653438"/>
                <a:ext cx="6165855" cy="11762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BE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bSup>
                            <m:sSubSup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C4D45-513F-4644-8254-9326D4AC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653438"/>
                <a:ext cx="6165855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48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D4BE-8FDF-4A66-8996-19D2AD66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	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6447-1EF7-4977-A9C0-7E9C4ABD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600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8F0C-E220-4FD8-AF9A-DE937B8E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ascent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849ACD-3A8C-4008-BF7A-3370AD04E5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99" y="1872000"/>
                <a:ext cx="10080000" cy="3790246"/>
              </a:xfrm>
            </p:spPr>
            <p:txBody>
              <a:bodyPr/>
              <a:lstStyle/>
              <a:p>
                <a:endParaRPr lang="nl-BE" b="1" dirty="0"/>
              </a:p>
              <a:p>
                <a:endParaRPr lang="nl-BE" b="1" dirty="0"/>
              </a:p>
              <a:p>
                <a:endParaRPr lang="en-GB" dirty="0"/>
              </a:p>
              <a:p>
                <a:r>
                  <a:rPr lang="en-GB" dirty="0"/>
                  <a:t>calculate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nl-BE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m:rPr>
                        <m:nor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η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if gradient positive, w increases</a:t>
                </a:r>
              </a:p>
              <a:p>
                <a:pPr lvl="1"/>
                <a:r>
                  <a:rPr lang="en-GB" dirty="0"/>
                  <a:t>if gradient negative, w decreases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/>
                      <m:t>η</m:t>
                    </m:r>
                  </m:oMath>
                </a14:m>
                <a:r>
                  <a:rPr lang="en-GB" b="1" dirty="0"/>
                  <a:t> = learning rate</a:t>
                </a:r>
              </a:p>
              <a:p>
                <a:pPr lvl="1"/>
                <a:endParaRPr lang="en-GB" b="1" dirty="0"/>
              </a:p>
              <a:p>
                <a:r>
                  <a:rPr lang="en-GB" dirty="0"/>
                  <a:t>L is a concave function (only one, absolute maximum)</a:t>
                </a:r>
              </a:p>
              <a:p>
                <a:endParaRPr lang="nl-BE" b="1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849ACD-3A8C-4008-BF7A-3370AD04E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99" y="1872000"/>
                <a:ext cx="10080000" cy="3790246"/>
              </a:xfrm>
              <a:blipFill>
                <a:blip r:embed="rId2"/>
                <a:stretch>
                  <a:fillRect l="-423" b="-1221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2B8D1-353A-4702-84F9-46A7FFB69E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C4D45-513F-4644-8254-9326D4AC8427}"/>
                  </a:ext>
                </a:extLst>
              </p:cNvPr>
              <p:cNvSpPr txBox="1"/>
              <p:nvPr/>
            </p:nvSpPr>
            <p:spPr>
              <a:xfrm>
                <a:off x="1043999" y="1653438"/>
                <a:ext cx="6165855" cy="117621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nl-BE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sSubSup>
                            <m:sSubSup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6C4D45-513F-4644-8254-9326D4AC8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1653438"/>
                <a:ext cx="6165855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9D9B-30A1-469B-9A68-4069AFC1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Multiclass </a:t>
            </a:r>
            <a:r>
              <a:rPr lang="nl-BE" dirty="0" err="1"/>
              <a:t>classification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logistic</a:t>
            </a:r>
            <a:r>
              <a:rPr lang="nl-BE" dirty="0"/>
              <a:t> </a:t>
            </a:r>
            <a:r>
              <a:rPr lang="nl-BE" dirty="0" err="1"/>
              <a:t>regression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978D6-BC79-4BD9-A2B3-912C4BD9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One</a:t>
            </a:r>
            <a:r>
              <a:rPr lang="nl-BE" dirty="0"/>
              <a:t>-versus-</a:t>
            </a:r>
            <a:r>
              <a:rPr lang="nl-BE" dirty="0" err="1"/>
              <a:t>all</a:t>
            </a:r>
            <a:endParaRPr lang="nl-BE" dirty="0"/>
          </a:p>
          <a:p>
            <a:pPr lvl="1"/>
            <a:r>
              <a:rPr lang="nl-BE" dirty="0"/>
              <a:t>Train multiple 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classifiers</a:t>
            </a:r>
            <a:r>
              <a:rPr lang="nl-BE" dirty="0"/>
              <a:t>,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class (is </a:t>
            </a:r>
            <a:r>
              <a:rPr lang="nl-BE" dirty="0" err="1"/>
              <a:t>it</a:t>
            </a:r>
            <a:r>
              <a:rPr lang="nl-BE" dirty="0"/>
              <a:t> class X or </a:t>
            </a:r>
            <a:r>
              <a:rPr lang="nl-BE" dirty="0" err="1"/>
              <a:t>not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Predict</a:t>
            </a:r>
            <a:r>
              <a:rPr lang="nl-BE" dirty="0"/>
              <a:t>: run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classifier</a:t>
            </a:r>
            <a:r>
              <a:rPr lang="nl-BE" dirty="0"/>
              <a:t>, </a:t>
            </a:r>
            <a:r>
              <a:rPr lang="nl-BE" dirty="0" err="1"/>
              <a:t>pick</a:t>
            </a:r>
            <a:r>
              <a:rPr lang="nl-BE" dirty="0"/>
              <a:t> class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highest</a:t>
            </a:r>
            <a:r>
              <a:rPr lang="nl-BE" dirty="0"/>
              <a:t> </a:t>
            </a:r>
            <a:r>
              <a:rPr lang="nl-BE" dirty="0" err="1"/>
              <a:t>probability</a:t>
            </a:r>
            <a:endParaRPr lang="nl-BE" dirty="0"/>
          </a:p>
          <a:p>
            <a:pPr lvl="3"/>
            <a:r>
              <a:rPr lang="nl-BE" dirty="0"/>
              <a:t>Y’</a:t>
            </a:r>
            <a:r>
              <a:rPr lang="nl-BE" baseline="-25000" dirty="0"/>
              <a:t>1</a:t>
            </a:r>
            <a:r>
              <a:rPr lang="nl-BE" dirty="0"/>
              <a:t>=0,35</a:t>
            </a:r>
          </a:p>
          <a:p>
            <a:pPr lvl="3"/>
            <a:r>
              <a:rPr lang="nl-BE" dirty="0"/>
              <a:t>Y’</a:t>
            </a:r>
            <a:r>
              <a:rPr lang="nl-BE" baseline="-25000" dirty="0"/>
              <a:t>2</a:t>
            </a:r>
            <a:r>
              <a:rPr lang="nl-BE" dirty="0"/>
              <a:t>=0,25     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predict</a:t>
            </a:r>
            <a:r>
              <a:rPr lang="nl-BE" dirty="0">
                <a:sym typeface="Wingdings" panose="05000000000000000000" pitchFamily="2" charset="2"/>
              </a:rPr>
              <a:t> class 2</a:t>
            </a:r>
            <a:endParaRPr lang="nl-BE" dirty="0"/>
          </a:p>
          <a:p>
            <a:pPr lvl="3"/>
            <a:r>
              <a:rPr lang="nl-BE" dirty="0"/>
              <a:t>Y’</a:t>
            </a:r>
            <a:r>
              <a:rPr lang="nl-BE" baseline="-25000" dirty="0"/>
              <a:t>3</a:t>
            </a:r>
            <a:r>
              <a:rPr lang="nl-BE" dirty="0"/>
              <a:t>=0,45</a:t>
            </a:r>
          </a:p>
          <a:p>
            <a:endParaRPr lang="nl-BE" dirty="0"/>
          </a:p>
          <a:p>
            <a:r>
              <a:rPr lang="nl-BE" dirty="0" err="1"/>
              <a:t>Softmax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 (</a:t>
            </a:r>
            <a:r>
              <a:rPr lang="nl-BE" dirty="0" err="1"/>
              <a:t>example</a:t>
            </a:r>
            <a:r>
              <a:rPr lang="nl-BE" dirty="0"/>
              <a:t>: 3 classes)</a:t>
            </a:r>
          </a:p>
          <a:p>
            <a:pPr lvl="1"/>
            <a:r>
              <a:rPr lang="nl-BE" dirty="0" err="1"/>
              <a:t>Use</a:t>
            </a:r>
            <a:r>
              <a:rPr lang="nl-BE" dirty="0"/>
              <a:t> multiple </a:t>
            </a:r>
            <a:r>
              <a:rPr lang="nl-BE" dirty="0" err="1"/>
              <a:t>outputs</a:t>
            </a:r>
            <a:r>
              <a:rPr lang="nl-BE" dirty="0"/>
              <a:t>  Z</a:t>
            </a:r>
            <a:r>
              <a:rPr lang="nl-BE" baseline="-25000" dirty="0"/>
              <a:t>1</a:t>
            </a:r>
            <a:r>
              <a:rPr lang="nl-BE" dirty="0"/>
              <a:t>,Z</a:t>
            </a:r>
            <a:r>
              <a:rPr lang="nl-BE" baseline="-25000" dirty="0"/>
              <a:t>2</a:t>
            </a:r>
            <a:r>
              <a:rPr lang="nl-BE" dirty="0"/>
              <a:t>,Z</a:t>
            </a:r>
            <a:r>
              <a:rPr lang="nl-BE" baseline="-25000" dirty="0"/>
              <a:t>3</a:t>
            </a:r>
          </a:p>
          <a:p>
            <a:pPr lvl="1"/>
            <a:r>
              <a:rPr lang="nl-BE" dirty="0" err="1"/>
              <a:t>Predict</a:t>
            </a:r>
            <a:r>
              <a:rPr lang="nl-BE" dirty="0"/>
              <a:t> class </a:t>
            </a:r>
            <a:r>
              <a:rPr lang="nl-BE" dirty="0" err="1"/>
              <a:t>corresponding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highest</a:t>
            </a:r>
            <a:r>
              <a:rPr lang="nl-BE" dirty="0"/>
              <a:t> </a:t>
            </a:r>
            <a:r>
              <a:rPr lang="nl-BE" dirty="0" err="1"/>
              <a:t>value</a:t>
            </a:r>
            <a:endParaRPr lang="nl-BE" dirty="0"/>
          </a:p>
          <a:p>
            <a:pPr lvl="1"/>
            <a:r>
              <a:rPr lang="nl-BE" dirty="0" err="1"/>
              <a:t>Convert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probabilities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b="1" dirty="0" err="1"/>
              <a:t>softmax</a:t>
            </a:r>
            <a:r>
              <a:rPr lang="nl-BE" b="1" dirty="0"/>
              <a:t> </a:t>
            </a:r>
            <a:r>
              <a:rPr lang="nl-BE" b="1" dirty="0" err="1"/>
              <a:t>activation</a:t>
            </a:r>
            <a:r>
              <a:rPr lang="nl-BE" b="1" dirty="0"/>
              <a:t> </a:t>
            </a:r>
            <a:r>
              <a:rPr lang="nl-BE" b="1" dirty="0" err="1"/>
              <a:t>function</a:t>
            </a:r>
            <a:endParaRPr lang="nl-BE" b="1" dirty="0"/>
          </a:p>
          <a:p>
            <a:pPr lvl="1"/>
            <a:r>
              <a:rPr lang="nl-BE" dirty="0"/>
              <a:t>Out of </a:t>
            </a:r>
            <a:r>
              <a:rPr lang="nl-BE" dirty="0" err="1"/>
              <a:t>current</a:t>
            </a:r>
            <a:r>
              <a:rPr lang="nl-BE" dirty="0"/>
              <a:t> scope,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26861-7E45-4C60-B036-9C0AFBF42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616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322E-EAFD-4679-ABA3-4EC1CB07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Performance </a:t>
            </a:r>
            <a:r>
              <a:rPr lang="nl-BE" dirty="0" err="1"/>
              <a:t>metrics</a:t>
            </a:r>
            <a:r>
              <a:rPr lang="nl-BE" dirty="0"/>
              <a:t>: </a:t>
            </a:r>
            <a:r>
              <a:rPr lang="nl-BE" dirty="0" err="1"/>
              <a:t>precision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recall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0D26-0D1E-46BF-9906-1CBD713BB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8" y="1872000"/>
            <a:ext cx="10819755" cy="1984892"/>
          </a:xfrm>
        </p:spPr>
        <p:txBody>
          <a:bodyPr/>
          <a:lstStyle/>
          <a:p>
            <a:r>
              <a:rPr lang="nl-BE" dirty="0" err="1"/>
              <a:t>Accuracy</a:t>
            </a:r>
            <a:r>
              <a:rPr lang="nl-BE" dirty="0"/>
              <a:t> is a bad </a:t>
            </a:r>
            <a:r>
              <a:rPr lang="nl-BE" dirty="0" err="1"/>
              <a:t>metric</a:t>
            </a:r>
            <a:r>
              <a:rPr lang="nl-BE" dirty="0"/>
              <a:t> (</a:t>
            </a:r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majority</a:t>
            </a:r>
            <a:r>
              <a:rPr lang="nl-BE" dirty="0"/>
              <a:t> </a:t>
            </a:r>
            <a:r>
              <a:rPr lang="nl-BE" dirty="0" err="1"/>
              <a:t>classifier</a:t>
            </a:r>
            <a:r>
              <a:rPr lang="nl-BE" dirty="0"/>
              <a:t>)</a:t>
            </a:r>
          </a:p>
          <a:p>
            <a:endParaRPr lang="nl-BE" dirty="0"/>
          </a:p>
          <a:p>
            <a:r>
              <a:rPr lang="nl-BE" b="1" dirty="0"/>
              <a:t>Precision</a:t>
            </a:r>
            <a:r>
              <a:rPr lang="nl-BE" dirty="0"/>
              <a:t> = </a:t>
            </a:r>
            <a:r>
              <a:rPr lang="nl-BE" dirty="0" err="1"/>
              <a:t>fraction</a:t>
            </a:r>
            <a:r>
              <a:rPr lang="nl-BE" dirty="0"/>
              <a:t> of </a:t>
            </a:r>
            <a:r>
              <a:rPr lang="nl-BE" dirty="0" err="1"/>
              <a:t>positive</a:t>
            </a:r>
            <a:r>
              <a:rPr lang="nl-BE" dirty="0"/>
              <a:t> </a:t>
            </a:r>
            <a:r>
              <a:rPr lang="nl-BE" dirty="0" err="1"/>
              <a:t>predictions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are </a:t>
            </a:r>
            <a:r>
              <a:rPr lang="nl-BE" dirty="0" err="1"/>
              <a:t>actually</a:t>
            </a:r>
            <a:r>
              <a:rPr lang="nl-BE" dirty="0"/>
              <a:t> </a:t>
            </a:r>
            <a:r>
              <a:rPr lang="nl-BE" dirty="0" err="1"/>
              <a:t>positive</a:t>
            </a:r>
            <a:endParaRPr lang="nl-BE" dirty="0"/>
          </a:p>
          <a:p>
            <a:r>
              <a:rPr lang="nl-BE" b="1" dirty="0" err="1"/>
              <a:t>Recall</a:t>
            </a:r>
            <a:r>
              <a:rPr lang="nl-BE" dirty="0"/>
              <a:t> = </a:t>
            </a:r>
            <a:r>
              <a:rPr lang="nl-BE" dirty="0" err="1"/>
              <a:t>fraction</a:t>
            </a:r>
            <a:r>
              <a:rPr lang="nl-BE" dirty="0"/>
              <a:t> of </a:t>
            </a:r>
            <a:r>
              <a:rPr lang="nl-BE" dirty="0" err="1"/>
              <a:t>positive</a:t>
            </a:r>
            <a:r>
              <a:rPr lang="nl-BE" dirty="0"/>
              <a:t> data </a:t>
            </a:r>
            <a:r>
              <a:rPr lang="nl-BE" dirty="0" err="1"/>
              <a:t>predicted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positive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57C4E-6160-4570-A28C-94CC2C327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B883BE2-593B-406C-B30B-B2F7D40DF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03799"/>
              </p:ext>
            </p:extLst>
          </p:nvPr>
        </p:nvGraphicFramePr>
        <p:xfrm>
          <a:off x="328247" y="3675579"/>
          <a:ext cx="3196494" cy="304305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065498">
                  <a:extLst>
                    <a:ext uri="{9D8B030D-6E8A-4147-A177-3AD203B41FA5}">
                      <a16:colId xmlns:a16="http://schemas.microsoft.com/office/drawing/2014/main" val="1323417268"/>
                    </a:ext>
                  </a:extLst>
                </a:gridCol>
                <a:gridCol w="1065498">
                  <a:extLst>
                    <a:ext uri="{9D8B030D-6E8A-4147-A177-3AD203B41FA5}">
                      <a16:colId xmlns:a16="http://schemas.microsoft.com/office/drawing/2014/main" val="561198276"/>
                    </a:ext>
                  </a:extLst>
                </a:gridCol>
                <a:gridCol w="1065498">
                  <a:extLst>
                    <a:ext uri="{9D8B030D-6E8A-4147-A177-3AD203B41FA5}">
                      <a16:colId xmlns:a16="http://schemas.microsoft.com/office/drawing/2014/main" val="3563991764"/>
                    </a:ext>
                  </a:extLst>
                </a:gridCol>
              </a:tblGrid>
              <a:tr h="968294">
                <a:tc>
                  <a:txBody>
                    <a:bodyPr/>
                    <a:lstStyle/>
                    <a:p>
                      <a:pPr algn="ctr"/>
                      <a:endParaRPr lang="nl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Y’ = 0</a:t>
                      </a:r>
                    </a:p>
                  </a:txBody>
                  <a:tcPr anchor="ctr"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Y’ = 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238891"/>
                  </a:ext>
                </a:extLst>
              </a:tr>
              <a:tr h="1128957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Y = 0</a:t>
                      </a:r>
                    </a:p>
                    <a:p>
                      <a:pPr algn="ctr"/>
                      <a:endParaRPr lang="nl-B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true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negative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false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negative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987972"/>
                  </a:ext>
                </a:extLst>
              </a:tr>
              <a:tr h="945807">
                <a:tc>
                  <a:txBody>
                    <a:bodyPr/>
                    <a:lstStyle/>
                    <a:p>
                      <a:pPr algn="ctr"/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Y = 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false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negative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true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positive</a:t>
                      </a:r>
                      <a:endParaRPr lang="nl-BE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9642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9FB7F5-564B-4143-97E2-39DA66772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4055" y="3675579"/>
                <a:ext cx="7420384" cy="26062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nl-BE" dirty="0"/>
              </a:p>
              <a:p>
                <a14:m>
                  <m:oMath xmlns:m="http://schemas.openxmlformats.org/officeDocument/2006/math">
                    <m:r>
                      <a:rPr lang="nl-B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𝑃𝑟𝑒𝑐𝑖𝑠𝑖𝑜𝑛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</m:num>
                      <m:den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 + #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𝒇𝒂𝒍𝒔𝒆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</m:den>
                    </m:f>
                  </m:oMath>
                </a14:m>
                <a:endParaRPr lang="nl-BE" b="1" dirty="0"/>
              </a:p>
              <a:p>
                <a:endParaRPr lang="nl-BE" dirty="0"/>
              </a:p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nl-B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nl-BE" i="1">
                            <a:latin typeface="Cambria Math" panose="02040503050406030204" pitchFamily="18" charset="0"/>
                          </a:rPr>
                          <m:t>#  </m:t>
                        </m:r>
                        <m:r>
                          <a:rPr lang="nl-BE" i="1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  <m:r>
                      <a:rPr lang="nl-B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l-BE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1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</m:num>
                      <m:den>
                        <m:r>
                          <a:rPr lang="nl-BE" b="1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𝒕𝒓𝒖𝒆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𝒑𝒐𝒔𝒊𝒕𝒊𝒗𝒆𝒔</m:t>
                        </m:r>
                        <m:r>
                          <a:rPr lang="nl-BE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+ #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𝒇𝒂𝒍𝒔𝒆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1" i="1">
                            <a:latin typeface="Cambria Math" panose="02040503050406030204" pitchFamily="18" charset="0"/>
                          </a:rPr>
                          <m:t>𝒏𝒆𝒈𝒂𝒕𝒊𝒗𝒆𝒔</m:t>
                        </m:r>
                      </m:den>
                    </m:f>
                  </m:oMath>
                </a14:m>
                <a:endParaRPr lang="nl-BE" b="1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9FB7F5-564B-4143-97E2-39DA66772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055" y="3675579"/>
                <a:ext cx="7420384" cy="2606216"/>
              </a:xfrm>
              <a:prstGeom prst="rect">
                <a:avLst/>
              </a:prstGeom>
              <a:blipFill>
                <a:blip r:embed="rId3"/>
                <a:stretch>
                  <a:fillRect l="-6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864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090B-8246-4DC5-8230-01630130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Performance </a:t>
            </a:r>
            <a:r>
              <a:rPr lang="nl-BE" dirty="0" err="1"/>
              <a:t>metric</a:t>
            </a:r>
            <a:r>
              <a:rPr lang="nl-BE" dirty="0"/>
              <a:t>: ROC curve (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r>
              <a:rPr lang="nl-BE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09A4D-77BA-46FF-B8CB-B11520E7F9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3999" y="1845561"/>
                <a:ext cx="10080000" cy="4829877"/>
              </a:xfrm>
            </p:spPr>
            <p:txBody>
              <a:bodyPr/>
              <a:lstStyle/>
              <a:p>
                <a:r>
                  <a:rPr lang="nl-BE" dirty="0"/>
                  <a:t>True </a:t>
                </a:r>
                <a:r>
                  <a:rPr lang="nl-BE" dirty="0" err="1"/>
                  <a:t>positive</a:t>
                </a:r>
                <a:r>
                  <a:rPr lang="nl-BE" dirty="0"/>
                  <a:t> </a:t>
                </a:r>
                <a:r>
                  <a:rPr lang="nl-BE" dirty="0" err="1"/>
                  <a:t>rate</a:t>
                </a:r>
                <a:r>
                  <a:rPr lang="nl-BE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𝑡𝑟𝑢𝑒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</m:den>
                    </m:f>
                  </m:oMath>
                </a14:m>
                <a:endParaRPr lang="nl-BE" dirty="0"/>
              </a:p>
              <a:p>
                <a:pPr marL="360000" lvl="1" indent="0">
                  <a:buNone/>
                </a:pPr>
                <a:r>
                  <a:rPr lang="nl-BE" dirty="0">
                    <a:solidFill>
                      <a:schemeClr val="accent6"/>
                    </a:solidFill>
                  </a:rPr>
                  <a:t>(i.e. </a:t>
                </a:r>
                <a:r>
                  <a:rPr lang="nl-BE" dirty="0" err="1">
                    <a:solidFill>
                      <a:schemeClr val="accent6"/>
                    </a:solidFill>
                  </a:rPr>
                  <a:t>the</a:t>
                </a:r>
                <a:r>
                  <a:rPr lang="nl-BE" dirty="0">
                    <a:solidFill>
                      <a:schemeClr val="accent6"/>
                    </a:solidFill>
                  </a:rPr>
                  <a:t> </a:t>
                </a:r>
                <a:r>
                  <a:rPr lang="nl-BE" dirty="0" err="1">
                    <a:solidFill>
                      <a:schemeClr val="accent6"/>
                    </a:solidFill>
                  </a:rPr>
                  <a:t>recall</a:t>
                </a:r>
                <a:r>
                  <a:rPr lang="nl-BE" dirty="0">
                    <a:solidFill>
                      <a:schemeClr val="accent6"/>
                    </a:solidFill>
                  </a:rPr>
                  <a:t> of class “1”)</a:t>
                </a:r>
              </a:p>
              <a:p>
                <a:r>
                  <a:rPr lang="nl-BE" dirty="0" err="1"/>
                  <a:t>False</a:t>
                </a:r>
                <a:r>
                  <a:rPr lang="nl-BE" dirty="0"/>
                  <a:t> </a:t>
                </a:r>
                <a:r>
                  <a:rPr lang="nl-BE" dirty="0" err="1"/>
                  <a:t>positive</a:t>
                </a:r>
                <a:r>
                  <a:rPr lang="nl-BE" dirty="0"/>
                  <a:t> </a:t>
                </a:r>
                <a:r>
                  <a:rPr lang="nl-BE" dirty="0" err="1"/>
                  <a:t>rate</a:t>
                </a:r>
                <a:r>
                  <a:rPr lang="nl-BE" dirty="0"/>
                  <a:t>: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𝑓𝑎𝑙𝑠𝑒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𝑝𝑜𝑠𝑖𝑡𝑖𝑣𝑒𝑠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𝑛𝑒𝑔𝑎𝑡𝑖𝑣𝑒</m:t>
                        </m:r>
                      </m:den>
                    </m:f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 err="1"/>
                  <a:t>Typically</a:t>
                </a:r>
                <a:r>
                  <a:rPr lang="nl-BE" dirty="0"/>
                  <a:t>: </a:t>
                </a:r>
                <a:r>
                  <a:rPr lang="nl-BE" dirty="0" err="1"/>
                  <a:t>predict</a:t>
                </a:r>
                <a:r>
                  <a:rPr lang="nl-BE" dirty="0"/>
                  <a:t> “1” </a:t>
                </a:r>
                <a:r>
                  <a:rPr lang="nl-BE" dirty="0" err="1"/>
                  <a:t>if</a:t>
                </a:r>
                <a:r>
                  <a:rPr lang="nl-BE" dirty="0"/>
                  <a:t> Y’ &gt; 0,5 </a:t>
                </a:r>
              </a:p>
              <a:p>
                <a:r>
                  <a:rPr lang="nl-BE" dirty="0"/>
                  <a:t>Change </a:t>
                </a:r>
                <a:r>
                  <a:rPr lang="nl-BE" b="1" dirty="0" err="1"/>
                  <a:t>threshold</a:t>
                </a:r>
                <a:r>
                  <a:rPr lang="nl-BE" dirty="0"/>
                  <a:t> = change </a:t>
                </a:r>
                <a:r>
                  <a:rPr lang="nl-BE" dirty="0" err="1"/>
                  <a:t>predictions</a:t>
                </a:r>
                <a:endParaRPr lang="nl-BE" dirty="0"/>
              </a:p>
              <a:p>
                <a:endParaRPr lang="nl-BE" dirty="0"/>
              </a:p>
              <a:p>
                <a:r>
                  <a:rPr lang="nl-BE" dirty="0" err="1"/>
                  <a:t>lower</a:t>
                </a:r>
                <a:r>
                  <a:rPr lang="nl-BE" dirty="0"/>
                  <a:t> </a:t>
                </a:r>
                <a:r>
                  <a:rPr lang="nl-BE" dirty="0" err="1"/>
                  <a:t>threshold</a:t>
                </a:r>
                <a:r>
                  <a:rPr lang="nl-BE" dirty="0"/>
                  <a:t>: more 1 </a:t>
                </a:r>
                <a:r>
                  <a:rPr lang="nl-BE" dirty="0" err="1"/>
                  <a:t>predictions</a:t>
                </a:r>
                <a:r>
                  <a:rPr lang="nl-BE" dirty="0"/>
                  <a:t> </a:t>
                </a:r>
                <a:r>
                  <a:rPr lang="nl-BE" dirty="0">
                    <a:sym typeface="Wingdings" panose="05000000000000000000" pitchFamily="2" charset="2"/>
                  </a:rPr>
                  <a:t> </a:t>
                </a:r>
                <a:r>
                  <a:rPr lang="nl-BE" dirty="0" err="1"/>
                  <a:t>higher</a:t>
                </a:r>
                <a:r>
                  <a:rPr lang="nl-BE" dirty="0"/>
                  <a:t> TPR </a:t>
                </a:r>
                <a:r>
                  <a:rPr lang="nl-BE" dirty="0" err="1"/>
                  <a:t>and</a:t>
                </a:r>
                <a:r>
                  <a:rPr lang="nl-BE" dirty="0"/>
                  <a:t> FPR</a:t>
                </a:r>
              </a:p>
              <a:p>
                <a:r>
                  <a:rPr lang="nl-BE" dirty="0" err="1"/>
                  <a:t>higher</a:t>
                </a:r>
                <a:r>
                  <a:rPr lang="nl-BE" dirty="0"/>
                  <a:t> </a:t>
                </a:r>
                <a:r>
                  <a:rPr lang="nl-BE" dirty="0" err="1"/>
                  <a:t>threshold</a:t>
                </a:r>
                <a:r>
                  <a:rPr lang="nl-BE" dirty="0"/>
                  <a:t>: more 0 </a:t>
                </a:r>
                <a:r>
                  <a:rPr lang="nl-BE" dirty="0" err="1"/>
                  <a:t>predictions</a:t>
                </a:r>
                <a:r>
                  <a:rPr lang="nl-BE" dirty="0"/>
                  <a:t> </a:t>
                </a:r>
                <a:r>
                  <a:rPr lang="nl-BE" dirty="0">
                    <a:sym typeface="Wingdings" panose="05000000000000000000" pitchFamily="2" charset="2"/>
                  </a:rPr>
                  <a:t> </a:t>
                </a:r>
                <a:r>
                  <a:rPr lang="nl-BE" dirty="0" err="1">
                    <a:sym typeface="Wingdings" panose="05000000000000000000" pitchFamily="2" charset="2"/>
                  </a:rPr>
                  <a:t>lower</a:t>
                </a:r>
                <a:r>
                  <a:rPr lang="nl-BE" dirty="0">
                    <a:sym typeface="Wingdings" panose="05000000000000000000" pitchFamily="2" charset="2"/>
                  </a:rPr>
                  <a:t> TPR </a:t>
                </a:r>
                <a:r>
                  <a:rPr lang="nl-BE" dirty="0" err="1">
                    <a:sym typeface="Wingdings" panose="05000000000000000000" pitchFamily="2" charset="2"/>
                  </a:rPr>
                  <a:t>and</a:t>
                </a:r>
                <a:r>
                  <a:rPr lang="nl-BE" dirty="0">
                    <a:sym typeface="Wingdings" panose="05000000000000000000" pitchFamily="2" charset="2"/>
                  </a:rPr>
                  <a:t> FPR</a:t>
                </a:r>
                <a:endParaRPr lang="nl-BE" dirty="0"/>
              </a:p>
              <a:p>
                <a:pPr lvl="1"/>
                <a:endParaRPr lang="nl-BE" dirty="0"/>
              </a:p>
              <a:p>
                <a:r>
                  <a:rPr lang="nl-BE" dirty="0"/>
                  <a:t>Set </a:t>
                </a:r>
                <a:r>
                  <a:rPr lang="nl-BE" dirty="0" err="1"/>
                  <a:t>threshold</a:t>
                </a:r>
                <a:r>
                  <a:rPr lang="nl-BE" dirty="0"/>
                  <a:t> </a:t>
                </a:r>
                <a:r>
                  <a:rPr lang="nl-BE" dirty="0" err="1"/>
                  <a:t>depending</a:t>
                </a:r>
                <a:r>
                  <a:rPr lang="nl-BE" dirty="0"/>
                  <a:t> on </a:t>
                </a:r>
                <a:r>
                  <a:rPr lang="nl-BE" dirty="0" err="1"/>
                  <a:t>cost</a:t>
                </a:r>
                <a:r>
                  <a:rPr lang="nl-BE" dirty="0"/>
                  <a:t> of </a:t>
                </a:r>
                <a:r>
                  <a:rPr lang="nl-BE" dirty="0" err="1"/>
                  <a:t>mistake</a:t>
                </a:r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09A4D-77BA-46FF-B8CB-B11520E7F9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999" y="1845561"/>
                <a:ext cx="10080000" cy="4829877"/>
              </a:xfrm>
              <a:blipFill>
                <a:blip r:embed="rId3"/>
                <a:stretch>
                  <a:fillRect l="-423" b="-50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9EEC6-402F-41DE-A5B6-82C8D005C0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1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EACDA6ED-8F1A-4599-B940-46D193E85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378" y="1332000"/>
            <a:ext cx="3571239" cy="35712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F0B87-0905-4EE4-B285-CC75A85E92CA}"/>
                  </a:ext>
                </a:extLst>
              </p:cNvPr>
              <p:cNvSpPr txBox="1"/>
              <p:nvPr/>
            </p:nvSpPr>
            <p:spPr>
              <a:xfrm>
                <a:off x="9609392" y="2079600"/>
                <a:ext cx="192611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nl-B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F0B87-0905-4EE4-B285-CC75A85E9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9392" y="2079600"/>
                <a:ext cx="1926115" cy="276999"/>
              </a:xfrm>
              <a:prstGeom prst="rect">
                <a:avLst/>
              </a:prstGeom>
              <a:blipFill>
                <a:blip r:embed="rId5"/>
                <a:stretch>
                  <a:fillRect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D6635-15D0-4501-9B92-F36D50882A6F}"/>
                  </a:ext>
                </a:extLst>
              </p:cNvPr>
              <p:cNvSpPr txBox="1"/>
              <p:nvPr/>
            </p:nvSpPr>
            <p:spPr>
              <a:xfrm>
                <a:off x="7836313" y="3152001"/>
                <a:ext cx="103530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nl-B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7D6635-15D0-4501-9B92-F36D50882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313" y="3152001"/>
                <a:ext cx="1035306" cy="276999"/>
              </a:xfrm>
              <a:prstGeom prst="rect">
                <a:avLst/>
              </a:prstGeom>
              <a:blipFill>
                <a:blip r:embed="rId6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91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72A3-F2DC-4EF8-8AFA-C93D81C9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Performance </a:t>
            </a:r>
            <a:r>
              <a:rPr lang="nl-BE" dirty="0" err="1"/>
              <a:t>metric</a:t>
            </a:r>
            <a:r>
              <a:rPr lang="nl-BE" dirty="0"/>
              <a:t>: ROC curve (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85B68-AABD-42D0-894F-3F904362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836830"/>
            <a:ext cx="10080000" cy="3600000"/>
          </a:xfrm>
        </p:spPr>
        <p:txBody>
          <a:bodyPr/>
          <a:lstStyle/>
          <a:p>
            <a:r>
              <a:rPr lang="nl-BE" dirty="0"/>
              <a:t>A terrible model: random </a:t>
            </a:r>
            <a:r>
              <a:rPr lang="nl-BE" dirty="0" err="1"/>
              <a:t>predictions</a:t>
            </a:r>
            <a:r>
              <a:rPr lang="nl-BE" dirty="0"/>
              <a:t> (Y’ is random)</a:t>
            </a:r>
          </a:p>
          <a:p>
            <a:pPr lvl="1"/>
            <a:r>
              <a:rPr lang="nl-BE" dirty="0"/>
              <a:t>baseline</a:t>
            </a:r>
          </a:p>
          <a:p>
            <a:pPr lvl="1"/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threshold</a:t>
            </a:r>
            <a:r>
              <a:rPr lang="nl-BE" dirty="0"/>
              <a:t>, FPR = TPR</a:t>
            </a:r>
          </a:p>
          <a:p>
            <a:pPr marL="360000" lvl="1" indent="0">
              <a:buNone/>
            </a:pPr>
            <a:r>
              <a:rPr lang="nl-BE" i="1" dirty="0">
                <a:solidFill>
                  <a:schemeClr val="accent6"/>
                </a:solidFill>
              </a:rPr>
              <a:t>     </a:t>
            </a:r>
            <a:r>
              <a:rPr lang="nl-BE" i="1" dirty="0" err="1">
                <a:solidFill>
                  <a:schemeClr val="accent6"/>
                </a:solidFill>
              </a:rPr>
              <a:t>the</a:t>
            </a:r>
            <a:r>
              <a:rPr lang="nl-BE" i="1" dirty="0">
                <a:solidFill>
                  <a:schemeClr val="accent6"/>
                </a:solidFill>
              </a:rPr>
              <a:t> </a:t>
            </a:r>
            <a:r>
              <a:rPr lang="nl-BE" i="1" dirty="0" err="1">
                <a:solidFill>
                  <a:schemeClr val="accent6"/>
                </a:solidFill>
              </a:rPr>
              <a:t>probability</a:t>
            </a:r>
            <a:r>
              <a:rPr lang="nl-BE" i="1" dirty="0">
                <a:solidFill>
                  <a:schemeClr val="accent6"/>
                </a:solidFill>
              </a:rPr>
              <a:t> of </a:t>
            </a:r>
            <a:r>
              <a:rPr lang="nl-BE" i="1" dirty="0" err="1">
                <a:solidFill>
                  <a:schemeClr val="accent6"/>
                </a:solidFill>
              </a:rPr>
              <a:t>labelling</a:t>
            </a:r>
            <a:r>
              <a:rPr lang="nl-BE" i="1" dirty="0">
                <a:solidFill>
                  <a:schemeClr val="accent6"/>
                </a:solidFill>
              </a:rPr>
              <a:t> a “0” as a “1” is </a:t>
            </a:r>
            <a:r>
              <a:rPr lang="nl-BE" i="1" dirty="0" err="1">
                <a:solidFill>
                  <a:schemeClr val="accent6"/>
                </a:solidFill>
              </a:rPr>
              <a:t>equal</a:t>
            </a:r>
            <a:r>
              <a:rPr lang="nl-BE" i="1" dirty="0">
                <a:solidFill>
                  <a:schemeClr val="accent6"/>
                </a:solidFill>
              </a:rPr>
              <a:t> </a:t>
            </a:r>
            <a:r>
              <a:rPr lang="nl-BE" i="1" dirty="0" err="1">
                <a:solidFill>
                  <a:schemeClr val="accent6"/>
                </a:solidFill>
              </a:rPr>
              <a:t>to</a:t>
            </a:r>
            <a:r>
              <a:rPr lang="nl-BE" i="1" dirty="0">
                <a:solidFill>
                  <a:schemeClr val="accent6"/>
                </a:solidFill>
              </a:rPr>
              <a:t> </a:t>
            </a:r>
            <a:r>
              <a:rPr lang="nl-BE" i="1" dirty="0" err="1">
                <a:solidFill>
                  <a:schemeClr val="accent6"/>
                </a:solidFill>
              </a:rPr>
              <a:t>the</a:t>
            </a:r>
            <a:endParaRPr lang="nl-BE" i="1" dirty="0">
              <a:solidFill>
                <a:schemeClr val="accent6"/>
              </a:solidFill>
            </a:endParaRPr>
          </a:p>
          <a:p>
            <a:pPr marL="360000" lvl="1" indent="0">
              <a:buNone/>
            </a:pPr>
            <a:r>
              <a:rPr lang="nl-BE" i="1" dirty="0">
                <a:solidFill>
                  <a:schemeClr val="accent6"/>
                </a:solidFill>
              </a:rPr>
              <a:t>     </a:t>
            </a:r>
            <a:r>
              <a:rPr lang="nl-BE" i="1" dirty="0" err="1">
                <a:solidFill>
                  <a:schemeClr val="accent6"/>
                </a:solidFill>
              </a:rPr>
              <a:t>probability</a:t>
            </a:r>
            <a:r>
              <a:rPr lang="nl-BE" i="1" dirty="0">
                <a:solidFill>
                  <a:schemeClr val="accent6"/>
                </a:solidFill>
              </a:rPr>
              <a:t> of </a:t>
            </a:r>
            <a:r>
              <a:rPr lang="nl-BE" i="1" dirty="0" err="1">
                <a:solidFill>
                  <a:schemeClr val="accent6"/>
                </a:solidFill>
              </a:rPr>
              <a:t>labelling</a:t>
            </a:r>
            <a:r>
              <a:rPr lang="nl-BE" i="1" dirty="0">
                <a:solidFill>
                  <a:schemeClr val="accent6"/>
                </a:solidFill>
              </a:rPr>
              <a:t> a “1” as a “1”</a:t>
            </a:r>
          </a:p>
          <a:p>
            <a:endParaRPr lang="nl-BE" dirty="0"/>
          </a:p>
          <a:p>
            <a:r>
              <a:rPr lang="nl-BE" dirty="0"/>
              <a:t>A </a:t>
            </a:r>
            <a:r>
              <a:rPr lang="nl-BE" dirty="0" err="1"/>
              <a:t>good</a:t>
            </a:r>
            <a:r>
              <a:rPr lang="nl-BE" dirty="0"/>
              <a:t> model</a:t>
            </a:r>
          </a:p>
          <a:p>
            <a:pPr lvl="1"/>
            <a:r>
              <a:rPr lang="nl-BE" dirty="0"/>
              <a:t>is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baseline</a:t>
            </a:r>
          </a:p>
          <a:p>
            <a:pPr lvl="1"/>
            <a:r>
              <a:rPr lang="nl-BE" dirty="0"/>
              <a:t>has high TPR </a:t>
            </a:r>
            <a:r>
              <a:rPr lang="nl-BE" dirty="0" err="1"/>
              <a:t>and</a:t>
            </a:r>
            <a:r>
              <a:rPr lang="nl-BE" dirty="0"/>
              <a:t> low FPR (at </a:t>
            </a:r>
            <a:r>
              <a:rPr lang="nl-BE" dirty="0" err="1"/>
              <a:t>least</a:t>
            </a:r>
            <a:r>
              <a:rPr lang="nl-BE" dirty="0"/>
              <a:t> TPR &gt; FPR)</a:t>
            </a:r>
          </a:p>
          <a:p>
            <a:endParaRPr lang="nl-BE" dirty="0"/>
          </a:p>
          <a:p>
            <a:endParaRPr lang="nl-BE" dirty="0"/>
          </a:p>
          <a:p>
            <a:pPr marL="360000" lvl="1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4FFD2-8B69-499D-839C-B6FD37F298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Content Placeholder 1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5B7886F2-8E71-4D19-A7A5-8490A6E2E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092" y="1512760"/>
            <a:ext cx="3427569" cy="34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7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B729-30AF-4D22-9920-C432D3DD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Performance </a:t>
            </a:r>
            <a:r>
              <a:rPr lang="nl-BE" dirty="0" err="1"/>
              <a:t>metric</a:t>
            </a:r>
            <a:r>
              <a:rPr lang="nl-BE" dirty="0"/>
              <a:t>: ROC curve (</a:t>
            </a:r>
            <a:r>
              <a:rPr lang="nl-BE" dirty="0" err="1"/>
              <a:t>binary</a:t>
            </a:r>
            <a:r>
              <a:rPr lang="nl-BE" dirty="0"/>
              <a:t> </a:t>
            </a:r>
            <a:r>
              <a:rPr lang="nl-BE" dirty="0" err="1"/>
              <a:t>classification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86679-AFBE-4659-B2A4-20A91C14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ROC </a:t>
            </a:r>
            <a:r>
              <a:rPr lang="nl-BE" dirty="0"/>
              <a:t>= Receiver Operating </a:t>
            </a:r>
          </a:p>
          <a:p>
            <a:pPr marL="360000" lvl="1" indent="0">
              <a:buNone/>
            </a:pPr>
            <a:r>
              <a:rPr lang="nl-BE" dirty="0"/>
              <a:t>		</a:t>
            </a:r>
            <a:r>
              <a:rPr lang="nl-BE" dirty="0" err="1"/>
              <a:t>Characteristic</a:t>
            </a:r>
            <a:endParaRPr lang="nl-BE" b="1" dirty="0"/>
          </a:p>
          <a:p>
            <a:r>
              <a:rPr lang="nl-BE" b="1" dirty="0" err="1"/>
              <a:t>Good</a:t>
            </a:r>
            <a:r>
              <a:rPr lang="nl-BE" dirty="0"/>
              <a:t> model = </a:t>
            </a:r>
            <a:r>
              <a:rPr lang="nl-BE" b="1" dirty="0"/>
              <a:t>large</a:t>
            </a:r>
            <a:r>
              <a:rPr lang="nl-BE" dirty="0"/>
              <a:t> Area </a:t>
            </a:r>
          </a:p>
          <a:p>
            <a:pPr marL="360000" lvl="1" indent="0">
              <a:buNone/>
            </a:pPr>
            <a:r>
              <a:rPr lang="nl-BE" dirty="0"/>
              <a:t>		Under </a:t>
            </a:r>
            <a:r>
              <a:rPr lang="nl-BE" dirty="0" err="1"/>
              <a:t>the</a:t>
            </a:r>
            <a:r>
              <a:rPr lang="nl-BE" dirty="0"/>
              <a:t> Curve </a:t>
            </a:r>
            <a:r>
              <a:rPr lang="nl-BE" b="1" dirty="0"/>
              <a:t>(AUC) </a:t>
            </a:r>
          </a:p>
          <a:p>
            <a:endParaRPr lang="nl-BE" b="1" dirty="0"/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A0D67-9493-4B3A-BC0C-3313B6A99D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ECBADEC-835A-4E0F-B262-2E89DC57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7" y="1543782"/>
            <a:ext cx="5370602" cy="531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F6F5-48BE-472E-B7FE-074A83DE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Regularization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AD1F-1490-47AD-9FAC-8CB093B79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1999"/>
            <a:ext cx="10080000" cy="1995665"/>
          </a:xfrm>
        </p:spPr>
        <p:txBody>
          <a:bodyPr/>
          <a:lstStyle/>
          <a:p>
            <a:r>
              <a:rPr lang="nl-BE" dirty="0"/>
              <a:t>L1 </a:t>
            </a:r>
            <a:r>
              <a:rPr lang="nl-BE" dirty="0" err="1"/>
              <a:t>and</a:t>
            </a:r>
            <a:r>
              <a:rPr lang="nl-BE" dirty="0"/>
              <a:t> L2 </a:t>
            </a:r>
            <a:r>
              <a:rPr lang="nl-BE" dirty="0" err="1"/>
              <a:t>regularization</a:t>
            </a:r>
            <a:r>
              <a:rPr lang="nl-BE" dirty="0"/>
              <a:t> (</a:t>
            </a:r>
            <a:r>
              <a:rPr lang="nl-BE" dirty="0" err="1"/>
              <a:t>just</a:t>
            </a:r>
            <a:r>
              <a:rPr lang="nl-BE" dirty="0"/>
              <a:t> like in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)</a:t>
            </a:r>
          </a:p>
          <a:p>
            <a:r>
              <a:rPr lang="nl-BE" dirty="0" err="1"/>
              <a:t>Penalize</a:t>
            </a:r>
            <a:r>
              <a:rPr lang="nl-BE" dirty="0"/>
              <a:t> large </a:t>
            </a:r>
            <a:r>
              <a:rPr lang="nl-BE" dirty="0" err="1"/>
              <a:t>weights</a:t>
            </a:r>
            <a:r>
              <a:rPr lang="nl-BE" dirty="0"/>
              <a:t>, </a:t>
            </a:r>
            <a:r>
              <a:rPr lang="nl-BE" dirty="0" err="1"/>
              <a:t>reduce</a:t>
            </a:r>
            <a:r>
              <a:rPr lang="nl-BE" dirty="0"/>
              <a:t> </a:t>
            </a:r>
            <a:r>
              <a:rPr lang="nl-BE" dirty="0" err="1"/>
              <a:t>variance</a:t>
            </a:r>
            <a:endParaRPr lang="nl-BE" dirty="0"/>
          </a:p>
          <a:p>
            <a:r>
              <a:rPr lang="nl-BE" u="sng" dirty="0" err="1"/>
              <a:t>Adding</a:t>
            </a:r>
            <a:r>
              <a:rPr lang="nl-BE" dirty="0"/>
              <a:t> a term </a:t>
            </a:r>
            <a:r>
              <a:rPr lang="nl-BE" dirty="0" err="1"/>
              <a:t>to</a:t>
            </a:r>
            <a:r>
              <a:rPr lang="nl-BE" dirty="0"/>
              <a:t> L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gradient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acent</a:t>
            </a:r>
            <a:endParaRPr lang="nl-BE" dirty="0">
              <a:sym typeface="Wingdings" panose="05000000000000000000" pitchFamily="2" charset="2"/>
            </a:endParaRPr>
          </a:p>
          <a:p>
            <a:endParaRPr lang="nl-BE" dirty="0">
              <a:sym typeface="Wingdings" panose="05000000000000000000" pitchFamily="2" charset="2"/>
            </a:endParaRPr>
          </a:p>
          <a:p>
            <a:r>
              <a:rPr lang="nl-BE" dirty="0">
                <a:sym typeface="Wingdings" panose="05000000000000000000" pitchFamily="2" charset="2"/>
              </a:rPr>
              <a:t>e.g. L2-regularization</a:t>
            </a:r>
            <a:r>
              <a:rPr lang="nl-BE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CBDBF-ED98-4F90-B6EB-E602CA5B4A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F1AC6F-F39D-436D-8471-52CAF0FDA283}"/>
                  </a:ext>
                </a:extLst>
              </p:cNvPr>
              <p:cNvSpPr txBox="1"/>
              <p:nvPr/>
            </p:nvSpPr>
            <p:spPr>
              <a:xfrm>
                <a:off x="1043999" y="4234669"/>
                <a:ext cx="7875426" cy="1176219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nl-B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nl-B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nl-BE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nl-BE" sz="28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nl-BE" sz="28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nl-BE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  <m:r>
                                <a:rPr lang="nl-BE" sz="28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F1AC6F-F39D-436D-8471-52CAF0FD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4234669"/>
                <a:ext cx="7875426" cy="1176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28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5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2A1D02EF-AE06-49F5-BDFE-341B692C1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70" y="0"/>
            <a:ext cx="6854469" cy="68544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276D728-4022-4102-8FAF-C6BB0E08E1C8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641103" y="1699060"/>
            <a:ext cx="509004" cy="116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549C98-3152-4BB0-84A7-D8C02A505D99}"/>
              </a:ext>
            </a:extLst>
          </p:cNvPr>
          <p:cNvSpPr txBox="1"/>
          <p:nvPr/>
        </p:nvSpPr>
        <p:spPr>
          <a:xfrm>
            <a:off x="5466189" y="1329728"/>
            <a:ext cx="136783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b="1" dirty="0" err="1">
                <a:solidFill>
                  <a:srgbClr val="FF0000"/>
                </a:solidFill>
              </a:rPr>
              <a:t>sweet</a:t>
            </a:r>
            <a:r>
              <a:rPr lang="nl-BE" b="1" dirty="0">
                <a:solidFill>
                  <a:srgbClr val="FF0000"/>
                </a:solidFill>
              </a:rPr>
              <a:t> spot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57B4B8-D07C-4890-85B5-7B9CFFE74BDF}"/>
                  </a:ext>
                </a:extLst>
              </p:cNvPr>
              <p:cNvSpPr txBox="1"/>
              <p:nvPr/>
            </p:nvSpPr>
            <p:spPr>
              <a:xfrm>
                <a:off x="3342168" y="5401226"/>
                <a:ext cx="2062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>
                    <a:solidFill>
                      <a:srgbClr val="FF000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57B4B8-D07C-4890-85B5-7B9CFFE74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68" y="5401226"/>
                <a:ext cx="2062716" cy="369332"/>
              </a:xfrm>
              <a:prstGeom prst="rect">
                <a:avLst/>
              </a:prstGeom>
              <a:blipFill>
                <a:blip r:embed="rId4"/>
                <a:stretch>
                  <a:fillRect l="-2360" t="-6557" b="-262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B913D9-BED2-4B15-8FB0-434C3589C82A}"/>
                  </a:ext>
                </a:extLst>
              </p:cNvPr>
              <p:cNvSpPr txBox="1"/>
              <p:nvPr/>
            </p:nvSpPr>
            <p:spPr>
              <a:xfrm>
                <a:off x="7640021" y="5401226"/>
                <a:ext cx="110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CB913D9-BED2-4B15-8FB0-434C3589C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021" y="5401226"/>
                <a:ext cx="1103589" cy="369332"/>
              </a:xfrm>
              <a:prstGeom prst="rect">
                <a:avLst/>
              </a:prstGeom>
              <a:blipFill>
                <a:blip r:embed="rId5"/>
                <a:stretch>
                  <a:fillRect l="-4420" t="-6557" b="-262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D605BA-6C04-4C7E-8975-CBE378923981}"/>
              </a:ext>
            </a:extLst>
          </p:cNvPr>
          <p:cNvCxnSpPr/>
          <p:nvPr/>
        </p:nvCxnSpPr>
        <p:spPr>
          <a:xfrm flipH="1">
            <a:off x="3416596" y="5855619"/>
            <a:ext cx="776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15A26B-3F56-4FBA-8473-3575407871EF}"/>
              </a:ext>
            </a:extLst>
          </p:cNvPr>
          <p:cNvCxnSpPr>
            <a:cxnSpLocks/>
          </p:cNvCxnSpPr>
          <p:nvPr/>
        </p:nvCxnSpPr>
        <p:spPr>
          <a:xfrm>
            <a:off x="7640021" y="5860693"/>
            <a:ext cx="7442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0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70F2-A634-4E71-8E2B-70D8076C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r>
              <a:rPr lang="nl-BE" dirty="0"/>
              <a:t>: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5B2C-55CD-4643-A7A8-48C5C961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Estimate</a:t>
            </a:r>
            <a:r>
              <a:rPr lang="nl-BE" dirty="0"/>
              <a:t> a </a:t>
            </a:r>
            <a:r>
              <a:rPr lang="nl-BE" dirty="0" err="1"/>
              <a:t>continuous</a:t>
            </a:r>
            <a:r>
              <a:rPr lang="nl-BE" dirty="0"/>
              <a:t> output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(</a:t>
            </a:r>
            <a:r>
              <a:rPr lang="nl-BE" dirty="0" err="1"/>
              <a:t>continuous</a:t>
            </a:r>
            <a:r>
              <a:rPr lang="nl-BE" dirty="0"/>
              <a:t> or </a:t>
            </a:r>
            <a:r>
              <a:rPr lang="nl-BE" dirty="0" err="1"/>
              <a:t>categorical</a:t>
            </a:r>
            <a:r>
              <a:rPr lang="nl-BE" dirty="0"/>
              <a:t>) input variables</a:t>
            </a:r>
          </a:p>
          <a:p>
            <a:pPr marL="360000" lvl="1" indent="0">
              <a:buNone/>
            </a:pPr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predict</a:t>
            </a:r>
            <a:r>
              <a:rPr lang="nl-BE" dirty="0"/>
              <a:t> a </a:t>
            </a:r>
            <a:r>
              <a:rPr lang="nl-BE" dirty="0" err="1"/>
              <a:t>house’s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living area,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bedrooms</a:t>
            </a:r>
            <a:r>
              <a:rPr lang="nl-BE" dirty="0"/>
              <a:t>, building </a:t>
            </a:r>
            <a:r>
              <a:rPr lang="nl-BE" dirty="0" err="1"/>
              <a:t>age</a:t>
            </a:r>
            <a:r>
              <a:rPr lang="nl-BE" dirty="0"/>
              <a:t>... </a:t>
            </a:r>
          </a:p>
          <a:p>
            <a:endParaRPr lang="nl-BE" dirty="0"/>
          </a:p>
          <a:p>
            <a:r>
              <a:rPr lang="nl-BE" dirty="0" err="1"/>
              <a:t>Learn</a:t>
            </a:r>
            <a:r>
              <a:rPr lang="nl-BE" dirty="0"/>
              <a:t> a model </a:t>
            </a:r>
            <a:r>
              <a:rPr lang="nl-BE" dirty="0" err="1"/>
              <a:t>based</a:t>
            </a:r>
            <a:r>
              <a:rPr lang="nl-BE" dirty="0"/>
              <a:t> on a large set of training data</a:t>
            </a:r>
          </a:p>
          <a:p>
            <a:endParaRPr lang="nl-BE" dirty="0"/>
          </a:p>
          <a:p>
            <a:r>
              <a:rPr lang="nl-BE" dirty="0"/>
              <a:t>For </a:t>
            </a:r>
            <a:r>
              <a:rPr lang="nl-BE" dirty="0" err="1"/>
              <a:t>the</a:t>
            </a:r>
            <a:r>
              <a:rPr lang="nl-BE" dirty="0"/>
              <a:t> training data, input variables </a:t>
            </a:r>
            <a:r>
              <a:rPr lang="nl-BE" u="sng" dirty="0" err="1"/>
              <a:t>and</a:t>
            </a:r>
            <a:r>
              <a:rPr lang="nl-BE" u="sng" dirty="0"/>
              <a:t> output </a:t>
            </a:r>
            <a:r>
              <a:rPr lang="nl-BE" dirty="0"/>
              <a:t>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known</a:t>
            </a:r>
            <a:r>
              <a:rPr lang="nl-BE" dirty="0"/>
              <a:t> (</a:t>
            </a:r>
            <a:r>
              <a:rPr lang="nl-BE" dirty="0" err="1"/>
              <a:t>supervised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D6701-DD4D-4C44-83AC-E2FB6D5DC9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2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Recap: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3900881"/>
            <a:ext cx="4652126" cy="1571119"/>
          </a:xfrm>
        </p:spPr>
        <p:txBody>
          <a:bodyPr/>
          <a:lstStyle/>
          <a:p>
            <a:r>
              <a:rPr lang="en-GB" dirty="0"/>
              <a:t>Output is linear function of </a:t>
            </a:r>
            <a:r>
              <a:rPr lang="en-GB" b="1" dirty="0"/>
              <a:t>features</a:t>
            </a:r>
          </a:p>
          <a:p>
            <a:r>
              <a:rPr lang="en-GB" dirty="0"/>
              <a:t>Feature engineering</a:t>
            </a:r>
          </a:p>
          <a:p>
            <a:r>
              <a:rPr lang="en-GB" dirty="0"/>
              <a:t>Overfit/underfit</a:t>
            </a:r>
          </a:p>
          <a:p>
            <a:r>
              <a:rPr lang="en-GB" dirty="0"/>
              <a:t>Regularization</a:t>
            </a:r>
          </a:p>
          <a:p>
            <a:r>
              <a:rPr lang="en-GB" dirty="0"/>
              <a:t>Hyperparameter tuning</a:t>
            </a:r>
          </a:p>
          <a:p>
            <a:r>
              <a:rPr lang="en-GB" dirty="0"/>
              <a:t>Cross-validation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DAF2C32-FF35-42E0-93CB-5671924B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F28AA38-7819-4978-A7C1-0C6B238A2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240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AD192-0531-4EF7-B0FD-5BEAD6F7F1B0}"/>
                  </a:ext>
                </a:extLst>
              </p:cNvPr>
              <p:cNvSpPr txBox="1"/>
              <p:nvPr/>
            </p:nvSpPr>
            <p:spPr>
              <a:xfrm>
                <a:off x="1137364" y="1889674"/>
                <a:ext cx="4272836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05AD192-0531-4EF7-B0FD-5BEAD6F7F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364" y="1889674"/>
                <a:ext cx="4272836" cy="270652"/>
              </a:xfrm>
              <a:prstGeom prst="rect">
                <a:avLst/>
              </a:prstGeom>
              <a:blipFill>
                <a:blip r:embed="rId5"/>
                <a:stretch>
                  <a:fillRect l="-1997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AB69C1-8BA5-423C-BE0E-30B3C7FE2C2C}"/>
                  </a:ext>
                </a:extLst>
              </p:cNvPr>
              <p:cNvSpPr/>
              <p:nvPr/>
            </p:nvSpPr>
            <p:spPr>
              <a:xfrm>
                <a:off x="1043999" y="2615160"/>
                <a:ext cx="311950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nl-BE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𝑌𝑖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)²+</m:t>
                          </m:r>
                          <m:r>
                            <m:rPr>
                              <m:nor/>
                            </m:rPr>
                            <a:rPr lang="el-GR">
                              <a:solidFill>
                                <a:schemeClr val="tx1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AB69C1-8BA5-423C-BE0E-30B3C7FE2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2615160"/>
                <a:ext cx="3119507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2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CADA-9A89-4FE6-99D0-0D65DF81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Classification</a:t>
            </a:r>
            <a:r>
              <a:rPr lang="nl-BE" dirty="0"/>
              <a:t> (</a:t>
            </a:r>
            <a:r>
              <a:rPr lang="nl-BE" dirty="0" err="1"/>
              <a:t>supervised</a:t>
            </a:r>
            <a:r>
              <a:rPr lang="nl-B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11AC-82E6-4CD9-A004-94F83A84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Classify</a:t>
            </a:r>
            <a:r>
              <a:rPr lang="nl-BE" dirty="0"/>
              <a:t> a datapoint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,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features of </a:t>
            </a:r>
            <a:r>
              <a:rPr lang="nl-BE" dirty="0" err="1"/>
              <a:t>the</a:t>
            </a:r>
            <a:r>
              <a:rPr lang="nl-BE" dirty="0"/>
              <a:t> datapoint</a:t>
            </a:r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 iris dataset</a:t>
            </a:r>
          </a:p>
          <a:p>
            <a:endParaRPr lang="nl-BE" dirty="0"/>
          </a:p>
          <a:p>
            <a:r>
              <a:rPr lang="nl-BE" dirty="0" err="1"/>
              <a:t>Supervised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: input variables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u="sng" dirty="0" err="1"/>
              <a:t>labelled</a:t>
            </a:r>
            <a:r>
              <a:rPr lang="nl-BE" dirty="0"/>
              <a:t> target output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known</a:t>
            </a:r>
            <a:r>
              <a:rPr lang="nl-BE" dirty="0"/>
              <a:t> in advance</a:t>
            </a:r>
          </a:p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5BA7A-4741-4695-A1F8-CC7EA23B6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24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BE30-DD24-490A-8466-D4DCDCF3F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Classification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: iris dataset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82E89-774C-431F-B746-E228A2627F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Picture 4" descr="A purple flower on a plant&#10;&#10;Description generated with very high confidence">
            <a:extLst>
              <a:ext uri="{FF2B5EF4-FFF2-40B4-BE49-F238E27FC236}">
                <a16:creationId xmlns:a16="http://schemas.microsoft.com/office/drawing/2014/main" id="{7DD7E2CB-BD67-4EF6-9C72-D0805A13D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8" y="1674581"/>
            <a:ext cx="2335423" cy="1751567"/>
          </a:xfrm>
          <a:prstGeom prst="rect">
            <a:avLst/>
          </a:prstGeom>
        </p:spPr>
      </p:pic>
      <p:pic>
        <p:nvPicPr>
          <p:cNvPr id="6" name="Picture 5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0091BE8E-1612-4F73-AC75-607B8896E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63" y="1674943"/>
            <a:ext cx="2151972" cy="1754419"/>
          </a:xfrm>
          <a:prstGeom prst="rect">
            <a:avLst/>
          </a:prstGeom>
        </p:spPr>
      </p:pic>
      <p:pic>
        <p:nvPicPr>
          <p:cNvPr id="7" name="Picture 6" descr="A close up of a flower&#10;&#10;Description generated with very high confidence">
            <a:extLst>
              <a:ext uri="{FF2B5EF4-FFF2-40B4-BE49-F238E27FC236}">
                <a16:creationId xmlns:a16="http://schemas.microsoft.com/office/drawing/2014/main" id="{7A2139A9-FE63-469B-B97D-7D5125065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28" y="1674581"/>
            <a:ext cx="2630344" cy="1754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1729D0-B84D-4424-ACA6-F61EF4DA8836}"/>
              </a:ext>
            </a:extLst>
          </p:cNvPr>
          <p:cNvSpPr txBox="1"/>
          <p:nvPr/>
        </p:nvSpPr>
        <p:spPr>
          <a:xfrm>
            <a:off x="1468526" y="3404036"/>
            <a:ext cx="192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Iris </a:t>
            </a:r>
            <a:r>
              <a:rPr lang="nl-BE" dirty="0" err="1"/>
              <a:t>setosa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CD7C1-60FD-40DD-9DE6-4D197EEFA0CE}"/>
              </a:ext>
            </a:extLst>
          </p:cNvPr>
          <p:cNvSpPr txBox="1"/>
          <p:nvPr/>
        </p:nvSpPr>
        <p:spPr>
          <a:xfrm>
            <a:off x="5457985" y="3404036"/>
            <a:ext cx="192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Iris versicolor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F150B-4168-4C30-8B02-69E4DA4B902C}"/>
              </a:ext>
            </a:extLst>
          </p:cNvPr>
          <p:cNvSpPr txBox="1"/>
          <p:nvPr/>
        </p:nvSpPr>
        <p:spPr>
          <a:xfrm>
            <a:off x="8656142" y="3380157"/>
            <a:ext cx="1922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Iris </a:t>
            </a:r>
            <a:r>
              <a:rPr lang="nl-BE" dirty="0" err="1"/>
              <a:t>virginica</a:t>
            </a:r>
            <a:endParaRPr lang="nl-BE" dirty="0"/>
          </a:p>
        </p:txBody>
      </p:sp>
      <p:pic>
        <p:nvPicPr>
          <p:cNvPr id="11" name="Picture 10" descr="A purple flower on a plant&#10;&#10;Description generated with very high confidence">
            <a:extLst>
              <a:ext uri="{FF2B5EF4-FFF2-40B4-BE49-F238E27FC236}">
                <a16:creationId xmlns:a16="http://schemas.microsoft.com/office/drawing/2014/main" id="{95DE89CE-0974-4C9C-97F9-B8F9FE0F66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113" y="4483823"/>
            <a:ext cx="1708974" cy="18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Classification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: iris dataset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319154C-E668-41D7-899E-10E7CAA0F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803187"/>
              </p:ext>
            </p:extLst>
          </p:nvPr>
        </p:nvGraphicFramePr>
        <p:xfrm>
          <a:off x="1044574" y="1871663"/>
          <a:ext cx="6247180" cy="46229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49436">
                  <a:extLst>
                    <a:ext uri="{9D8B030D-6E8A-4147-A177-3AD203B41FA5}">
                      <a16:colId xmlns:a16="http://schemas.microsoft.com/office/drawing/2014/main" val="436598100"/>
                    </a:ext>
                  </a:extLst>
                </a:gridCol>
                <a:gridCol w="1249436">
                  <a:extLst>
                    <a:ext uri="{9D8B030D-6E8A-4147-A177-3AD203B41FA5}">
                      <a16:colId xmlns:a16="http://schemas.microsoft.com/office/drawing/2014/main" val="1669501104"/>
                    </a:ext>
                  </a:extLst>
                </a:gridCol>
                <a:gridCol w="1249436">
                  <a:extLst>
                    <a:ext uri="{9D8B030D-6E8A-4147-A177-3AD203B41FA5}">
                      <a16:colId xmlns:a16="http://schemas.microsoft.com/office/drawing/2014/main" val="981505032"/>
                    </a:ext>
                  </a:extLst>
                </a:gridCol>
                <a:gridCol w="1249436">
                  <a:extLst>
                    <a:ext uri="{9D8B030D-6E8A-4147-A177-3AD203B41FA5}">
                      <a16:colId xmlns:a16="http://schemas.microsoft.com/office/drawing/2014/main" val="231789628"/>
                    </a:ext>
                  </a:extLst>
                </a:gridCol>
                <a:gridCol w="1249436">
                  <a:extLst>
                    <a:ext uri="{9D8B030D-6E8A-4147-A177-3AD203B41FA5}">
                      <a16:colId xmlns:a16="http://schemas.microsoft.com/office/drawing/2014/main" val="2875765769"/>
                    </a:ext>
                  </a:extLst>
                </a:gridCol>
              </a:tblGrid>
              <a:tr h="598357">
                <a:tc gridSpan="4">
                  <a:txBody>
                    <a:bodyPr/>
                    <a:lstStyle/>
                    <a:p>
                      <a:pPr algn="ctr"/>
                      <a:r>
                        <a:rPr lang="nl-BE" dirty="0"/>
                        <a:t>Features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1571554"/>
                  </a:ext>
                </a:extLst>
              </a:tr>
              <a:tr h="1032780">
                <a:tc>
                  <a:txBody>
                    <a:bodyPr/>
                    <a:lstStyle/>
                    <a:p>
                      <a:pPr algn="ctr"/>
                      <a:r>
                        <a:rPr lang="nl-BE" b="1" dirty="0" err="1"/>
                        <a:t>Sepal</a:t>
                      </a:r>
                      <a:r>
                        <a:rPr lang="nl-BE" b="1" dirty="0"/>
                        <a:t> </a:t>
                      </a:r>
                      <a:r>
                        <a:rPr lang="nl-BE" b="1" dirty="0" err="1"/>
                        <a:t>length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 err="1"/>
                        <a:t>Sepal</a:t>
                      </a:r>
                      <a:r>
                        <a:rPr lang="nl-BE" b="1" dirty="0"/>
                        <a:t> </a:t>
                      </a:r>
                      <a:r>
                        <a:rPr lang="nl-BE" b="1" dirty="0" err="1"/>
                        <a:t>width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 err="1"/>
                        <a:t>Petal</a:t>
                      </a:r>
                      <a:r>
                        <a:rPr lang="nl-BE" b="1" dirty="0"/>
                        <a:t> </a:t>
                      </a:r>
                      <a:r>
                        <a:rPr lang="nl-BE" b="1" dirty="0" err="1"/>
                        <a:t>length</a:t>
                      </a:r>
                      <a:endParaRPr lang="nl-B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 err="1"/>
                        <a:t>Petal</a:t>
                      </a:r>
                      <a:r>
                        <a:rPr lang="nl-BE" b="1" dirty="0"/>
                        <a:t> </a:t>
                      </a:r>
                      <a:r>
                        <a:rPr lang="nl-BE" b="1" dirty="0" err="1"/>
                        <a:t>width</a:t>
                      </a:r>
                      <a:endParaRPr lang="nl-BE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b="1" dirty="0"/>
                        <a:t>species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92316846"/>
                  </a:ext>
                </a:extLst>
              </a:tr>
              <a:tr h="59835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5,1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Setosa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76433554"/>
                  </a:ext>
                </a:extLst>
              </a:tr>
              <a:tr h="59835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7,0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4,7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1,4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54626440"/>
                  </a:ext>
                </a:extLst>
              </a:tr>
              <a:tr h="59835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6,0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1,8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Virginica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15805822"/>
                  </a:ext>
                </a:extLst>
              </a:tr>
              <a:tr h="59835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4,9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3,0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0,2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Setosa</a:t>
                      </a:r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6794937"/>
                  </a:ext>
                </a:extLst>
              </a:tr>
              <a:tr h="598357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966682"/>
                  </a:ext>
                </a:extLst>
              </a:tr>
            </a:tbl>
          </a:graphicData>
        </a:graphic>
      </p:graphicFrame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6BEF7A-96AF-444E-813A-6882E2947A43}"/>
              </a:ext>
            </a:extLst>
          </p:cNvPr>
          <p:cNvSpPr txBox="1">
            <a:spLocks/>
          </p:cNvSpPr>
          <p:nvPr/>
        </p:nvSpPr>
        <p:spPr>
          <a:xfrm>
            <a:off x="8008482" y="1327039"/>
            <a:ext cx="2836340" cy="5292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150 samples (3 x 50)</a:t>
            </a:r>
          </a:p>
          <a:p>
            <a:endParaRPr lang="nl-BE" dirty="0"/>
          </a:p>
          <a:p>
            <a:r>
              <a:rPr lang="nl-BE" dirty="0"/>
              <a:t>3 classes</a:t>
            </a:r>
          </a:p>
          <a:p>
            <a:pPr lvl="1"/>
            <a:r>
              <a:rPr lang="nl-BE" dirty="0" err="1"/>
              <a:t>setosa</a:t>
            </a:r>
            <a:endParaRPr lang="nl-BE" dirty="0"/>
          </a:p>
          <a:p>
            <a:pPr lvl="1"/>
            <a:r>
              <a:rPr lang="nl-BE" dirty="0"/>
              <a:t>versicolor</a:t>
            </a:r>
          </a:p>
          <a:p>
            <a:pPr lvl="1"/>
            <a:r>
              <a:rPr lang="nl-BE" dirty="0" err="1"/>
              <a:t>virginica</a:t>
            </a:r>
            <a:endParaRPr lang="nl-BE" dirty="0"/>
          </a:p>
          <a:p>
            <a:pPr marL="360000" lvl="1" indent="0">
              <a:buNone/>
            </a:pPr>
            <a:endParaRPr lang="nl-BE" dirty="0"/>
          </a:p>
          <a:p>
            <a:r>
              <a:rPr lang="nl-BE" dirty="0"/>
              <a:t>4 features </a:t>
            </a:r>
            <a:r>
              <a:rPr lang="nl-BE" sz="1600" dirty="0"/>
              <a:t>(without feature engineering)</a:t>
            </a:r>
          </a:p>
          <a:p>
            <a:pPr lvl="1"/>
            <a:r>
              <a:rPr lang="nl-BE" dirty="0" err="1"/>
              <a:t>sepal</a:t>
            </a:r>
            <a:r>
              <a:rPr lang="nl-BE" dirty="0"/>
              <a:t> </a:t>
            </a:r>
            <a:r>
              <a:rPr lang="nl-BE" dirty="0" err="1"/>
              <a:t>length</a:t>
            </a:r>
            <a:endParaRPr lang="nl-BE" dirty="0"/>
          </a:p>
          <a:p>
            <a:pPr lvl="1"/>
            <a:r>
              <a:rPr lang="nl-BE" dirty="0" err="1"/>
              <a:t>sepal</a:t>
            </a:r>
            <a:r>
              <a:rPr lang="nl-BE" dirty="0"/>
              <a:t> </a:t>
            </a:r>
            <a:r>
              <a:rPr lang="nl-BE" dirty="0" err="1"/>
              <a:t>width</a:t>
            </a:r>
            <a:endParaRPr lang="nl-BE" dirty="0"/>
          </a:p>
          <a:p>
            <a:pPr lvl="1"/>
            <a:r>
              <a:rPr lang="nl-BE" dirty="0" err="1"/>
              <a:t>petal</a:t>
            </a:r>
            <a:r>
              <a:rPr lang="nl-BE" dirty="0"/>
              <a:t> </a:t>
            </a:r>
            <a:r>
              <a:rPr lang="nl-BE" dirty="0" err="1"/>
              <a:t>length</a:t>
            </a:r>
            <a:endParaRPr lang="nl-BE" dirty="0"/>
          </a:p>
          <a:p>
            <a:pPr lvl="1"/>
            <a:r>
              <a:rPr lang="nl-BE" dirty="0" err="1"/>
              <a:t>petal</a:t>
            </a:r>
            <a:r>
              <a:rPr lang="nl-BE" dirty="0"/>
              <a:t> </a:t>
            </a:r>
            <a:r>
              <a:rPr lang="nl-BE" dirty="0" err="1"/>
              <a:t>width</a:t>
            </a:r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534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CADA-9A89-4FE6-99D0-0D65DF81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Classification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611AC-82E6-4CD9-A004-94F83A844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Classify</a:t>
            </a:r>
            <a:r>
              <a:rPr lang="nl-BE" dirty="0"/>
              <a:t> a datapoint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possible</a:t>
            </a:r>
            <a:r>
              <a:rPr lang="nl-BE" dirty="0"/>
              <a:t> </a:t>
            </a:r>
            <a:r>
              <a:rPr lang="nl-BE" dirty="0" err="1"/>
              <a:t>categories</a:t>
            </a:r>
            <a:r>
              <a:rPr lang="nl-BE" dirty="0"/>
              <a:t>,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features of </a:t>
            </a:r>
            <a:r>
              <a:rPr lang="nl-BE" dirty="0" err="1"/>
              <a:t>the</a:t>
            </a:r>
            <a:r>
              <a:rPr lang="nl-BE" dirty="0"/>
              <a:t> datapoint</a:t>
            </a:r>
          </a:p>
          <a:p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 iris dataset</a:t>
            </a:r>
          </a:p>
          <a:p>
            <a:endParaRPr lang="nl-BE" dirty="0"/>
          </a:p>
          <a:p>
            <a:r>
              <a:rPr lang="nl-BE" dirty="0" err="1"/>
              <a:t>Learn</a:t>
            </a:r>
            <a:r>
              <a:rPr lang="nl-BE" dirty="0"/>
              <a:t> a model </a:t>
            </a:r>
            <a:r>
              <a:rPr lang="nl-BE" dirty="0" err="1"/>
              <a:t>based</a:t>
            </a:r>
            <a:r>
              <a:rPr lang="nl-BE" dirty="0"/>
              <a:t> on a large set of training data</a:t>
            </a:r>
          </a:p>
          <a:p>
            <a:endParaRPr lang="nl-BE" dirty="0"/>
          </a:p>
          <a:p>
            <a:r>
              <a:rPr lang="nl-BE" dirty="0"/>
              <a:t>Training data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u="sng" dirty="0" err="1"/>
              <a:t>labelled</a:t>
            </a:r>
            <a:endParaRPr lang="nl-BE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5BA7A-4741-4695-A1F8-CC7EA23B6F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66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9FF6-53B1-4A1C-B95F-39D045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C305A-FBA4-4648-92D1-F7335DD7A5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24E87FE-591C-4BAB-87D8-1A559005F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0" y="-656307"/>
            <a:ext cx="11805138" cy="7870095"/>
          </a:xfrm>
        </p:spPr>
      </p:pic>
    </p:spTree>
    <p:extLst>
      <p:ext uri="{BB962C8B-B14F-4D97-AF65-F5344CB8AC3E}">
        <p14:creationId xmlns:p14="http://schemas.microsoft.com/office/powerpoint/2010/main" val="2150118697"/>
      </p:ext>
    </p:extLst>
  </p:cSld>
  <p:clrMapOvr>
    <a:masterClrMapping/>
  </p:clrMapOvr>
</p:sld>
</file>

<file path=ppt/theme/theme1.xml><?xml version="1.0" encoding="utf-8"?>
<a:theme xmlns:a="http://schemas.openxmlformats.org/drawingml/2006/main" name="Xylos 2018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A75E39E0-0B87-464D-8FC3-C442FAE58B50}"/>
    </a:ext>
  </a:extLst>
</a:theme>
</file>

<file path=ppt/theme/theme2.xml><?xml version="1.0" encoding="utf-8"?>
<a:theme xmlns:a="http://schemas.openxmlformats.org/drawingml/2006/main" name="Xylos Alternative slide deck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34140026-7136-48A6-9C42-ACEEC3E187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Xylos Template 2018</Template>
  <TotalTime>0</TotalTime>
  <Words>1665</Words>
  <Application>Microsoft Office PowerPoint</Application>
  <PresentationFormat>Widescreen</PresentationFormat>
  <Paragraphs>385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Aldhabi</vt:lpstr>
      <vt:lpstr>Arial</vt:lpstr>
      <vt:lpstr>Arial Narrow</vt:lpstr>
      <vt:lpstr>Calibri</vt:lpstr>
      <vt:lpstr>Cambria Math</vt:lpstr>
      <vt:lpstr>Helvetica</vt:lpstr>
      <vt:lpstr>Microsoft Sans Serif</vt:lpstr>
      <vt:lpstr>Wingdings</vt:lpstr>
      <vt:lpstr>Xylos 2018</vt:lpstr>
      <vt:lpstr>Xylos Alternative slide deck</vt:lpstr>
      <vt:lpstr>AI AND MACHINE LEARNING </vt:lpstr>
      <vt:lpstr>Classification </vt:lpstr>
      <vt:lpstr>Recap: linear regression </vt:lpstr>
      <vt:lpstr>Recap: linear regression</vt:lpstr>
      <vt:lpstr>Classification (supervised)</vt:lpstr>
      <vt:lpstr>Classification example: iris dataset </vt:lpstr>
      <vt:lpstr>Classification example: iris dataset </vt:lpstr>
      <vt:lpstr>Classification</vt:lpstr>
      <vt:lpstr>PowerPoint Presentation</vt:lpstr>
      <vt:lpstr>Linear classification: logistic regression</vt:lpstr>
      <vt:lpstr>Binary classification</vt:lpstr>
      <vt:lpstr>Binary classification</vt:lpstr>
      <vt:lpstr>The sigmoid activation function</vt:lpstr>
      <vt:lpstr>Binary classification</vt:lpstr>
      <vt:lpstr>Linear-decision boundaries only</vt:lpstr>
      <vt:lpstr>Linear-decision boundaries only</vt:lpstr>
      <vt:lpstr>Learning the weights</vt:lpstr>
      <vt:lpstr>Learning the weights</vt:lpstr>
      <vt:lpstr>Gradient ascent</vt:lpstr>
      <vt:lpstr>Gradient ascent</vt:lpstr>
      <vt:lpstr>Multiclass classification with logistic regression</vt:lpstr>
      <vt:lpstr>Performance metrics: precision and recall</vt:lpstr>
      <vt:lpstr>Performance metric: ROC curve (binary classification)</vt:lpstr>
      <vt:lpstr>Performance metric: ROC curve (binary classification)</vt:lpstr>
      <vt:lpstr>Performance metric: ROC curve (binary classification)</vt:lpstr>
      <vt:lpstr>Regularization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2018-09-25T11:38:03Z</dcterms:created>
  <dcterms:modified xsi:type="dcterms:W3CDTF">2018-10-05T16:06:30Z</dcterms:modified>
</cp:coreProperties>
</file>